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5"/>
  </p:notesMasterIdLst>
  <p:sldIdLst>
    <p:sldId id="257" r:id="rId2"/>
    <p:sldId id="258" r:id="rId3"/>
    <p:sldId id="259" r:id="rId4"/>
    <p:sldId id="261" r:id="rId5"/>
    <p:sldId id="282" r:id="rId6"/>
    <p:sldId id="262" r:id="rId7"/>
    <p:sldId id="268" r:id="rId8"/>
    <p:sldId id="263" r:id="rId9"/>
    <p:sldId id="269" r:id="rId10"/>
    <p:sldId id="270" r:id="rId11"/>
    <p:sldId id="264" r:id="rId12"/>
    <p:sldId id="267" r:id="rId13"/>
    <p:sldId id="265" r:id="rId14"/>
    <p:sldId id="271" r:id="rId15"/>
    <p:sldId id="266" r:id="rId16"/>
    <p:sldId id="272" r:id="rId17"/>
    <p:sldId id="280" r:id="rId18"/>
    <p:sldId id="274" r:id="rId19"/>
    <p:sldId id="273" r:id="rId20"/>
    <p:sldId id="275" r:id="rId21"/>
    <p:sldId id="277" r:id="rId22"/>
    <p:sldId id="281" r:id="rId23"/>
    <p:sldId id="278"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0473" autoAdjust="0"/>
  </p:normalViewPr>
  <p:slideViewPr>
    <p:cSldViewPr snapToObjects="1" showGuides="1">
      <p:cViewPr>
        <p:scale>
          <a:sx n="27" d="100"/>
          <a:sy n="27" d="100"/>
        </p:scale>
        <p:origin x="-2971" y="-749"/>
      </p:cViewPr>
      <p:guideLst>
        <p:guide orient="horz" pos="2160"/>
        <p:guide pos="2880"/>
      </p:guideLst>
    </p:cSldViewPr>
  </p:slideViewPr>
  <p:outlineViewPr>
    <p:cViewPr>
      <p:scale>
        <a:sx n="33" d="100"/>
        <a:sy n="33" d="100"/>
      </p:scale>
      <p:origin x="0" y="4598"/>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0BFE8-7137-4CC2-B84D-86CE713DCB17}" type="doc">
      <dgm:prSet loTypeId="urn:microsoft.com/office/officeart/2005/8/layout/pyramid2" loCatId="pyramid" qsTypeId="urn:microsoft.com/office/officeart/2005/8/quickstyle/simple1" qsCatId="simple" csTypeId="urn:microsoft.com/office/officeart/2005/8/colors/accent0_3" csCatId="mainScheme" phldr="1"/>
      <dgm:spPr/>
      <dgm:t>
        <a:bodyPr/>
        <a:lstStyle/>
        <a:p>
          <a:endParaRPr lang="de-DE"/>
        </a:p>
      </dgm:t>
    </dgm:pt>
    <dgm:pt modelId="{035E22C5-BFCA-428F-BA76-D2793A2E88F4}">
      <dgm:prSet custT="1"/>
      <dgm:spPr/>
      <dgm:t>
        <a:bodyPr/>
        <a:lstStyle/>
        <a:p>
          <a:pPr rtl="0"/>
          <a:r>
            <a:rPr lang="en-US" sz="1800" dirty="0" smtClean="0"/>
            <a:t>Freedom to experiment on services without knowing whether they turn out to be useful or profitable</a:t>
          </a:r>
          <a:endParaRPr lang="de-DE" sz="1800" dirty="0"/>
        </a:p>
      </dgm:t>
    </dgm:pt>
    <dgm:pt modelId="{7468EC1C-227B-406B-BABB-4B2445C0F090}" type="parTrans" cxnId="{D99D2574-0100-4236-8C61-5E6CE7B5459C}">
      <dgm:prSet/>
      <dgm:spPr/>
      <dgm:t>
        <a:bodyPr/>
        <a:lstStyle/>
        <a:p>
          <a:endParaRPr lang="de-DE"/>
        </a:p>
      </dgm:t>
    </dgm:pt>
    <dgm:pt modelId="{8B61EA09-E40A-4028-BB60-8F9B80222CDE}" type="sibTrans" cxnId="{D99D2574-0100-4236-8C61-5E6CE7B5459C}">
      <dgm:prSet/>
      <dgm:spPr/>
      <dgm:t>
        <a:bodyPr/>
        <a:lstStyle/>
        <a:p>
          <a:endParaRPr lang="de-DE"/>
        </a:p>
      </dgm:t>
    </dgm:pt>
    <dgm:pt modelId="{6ABF94A0-006F-40EA-AE34-38872CA20300}">
      <dgm:prSet custT="1"/>
      <dgm:spPr/>
      <dgm:t>
        <a:bodyPr/>
        <a:lstStyle/>
        <a:p>
          <a:pPr rtl="0"/>
          <a:r>
            <a:rPr lang="en-US" sz="1800" dirty="0" smtClean="0"/>
            <a:t>Editorial boards representing the local academic community</a:t>
          </a:r>
          <a:endParaRPr lang="de-DE" sz="1800" dirty="0"/>
        </a:p>
      </dgm:t>
    </dgm:pt>
    <dgm:pt modelId="{380DC112-F139-42F0-86AB-0435715EC5A9}" type="parTrans" cxnId="{F2816108-C2C6-4E7B-801B-12B8126BFEB9}">
      <dgm:prSet/>
      <dgm:spPr/>
      <dgm:t>
        <a:bodyPr/>
        <a:lstStyle/>
        <a:p>
          <a:endParaRPr lang="de-DE"/>
        </a:p>
      </dgm:t>
    </dgm:pt>
    <dgm:pt modelId="{02F02AC5-2A2F-42A2-96FD-8FFADE6E5572}" type="sibTrans" cxnId="{F2816108-C2C6-4E7B-801B-12B8126BFEB9}">
      <dgm:prSet/>
      <dgm:spPr/>
      <dgm:t>
        <a:bodyPr/>
        <a:lstStyle/>
        <a:p>
          <a:endParaRPr lang="de-DE"/>
        </a:p>
      </dgm:t>
    </dgm:pt>
    <dgm:pt modelId="{A459BDD1-5AA5-4FBC-ADEF-931EC844B35C}">
      <dgm:prSet custT="1"/>
      <dgm:spPr/>
      <dgm:t>
        <a:bodyPr/>
        <a:lstStyle/>
        <a:p>
          <a:pPr rtl="0"/>
          <a:r>
            <a:rPr lang="en-US" sz="1800" dirty="0" smtClean="0"/>
            <a:t>Links with funding institutions</a:t>
          </a:r>
          <a:endParaRPr lang="de-DE" sz="1800" dirty="0"/>
        </a:p>
      </dgm:t>
    </dgm:pt>
    <dgm:pt modelId="{7BC09E41-1096-446A-AB1C-D7ECDC24DDA4}" type="parTrans" cxnId="{29E801A3-FC14-4E9F-8D3A-2EFC4D311626}">
      <dgm:prSet/>
      <dgm:spPr/>
      <dgm:t>
        <a:bodyPr/>
        <a:lstStyle/>
        <a:p>
          <a:endParaRPr lang="de-DE"/>
        </a:p>
      </dgm:t>
    </dgm:pt>
    <dgm:pt modelId="{3135E329-3908-4915-90EA-3DC2587473D1}" type="sibTrans" cxnId="{29E801A3-FC14-4E9F-8D3A-2EFC4D311626}">
      <dgm:prSet/>
      <dgm:spPr/>
      <dgm:t>
        <a:bodyPr/>
        <a:lstStyle/>
        <a:p>
          <a:endParaRPr lang="de-DE"/>
        </a:p>
      </dgm:t>
    </dgm:pt>
    <dgm:pt modelId="{1A961CB1-C6E9-4AF8-9D65-616BA780189B}">
      <dgm:prSet custT="1"/>
      <dgm:spPr/>
      <dgm:t>
        <a:bodyPr/>
        <a:lstStyle/>
        <a:p>
          <a:pPr rtl="0"/>
          <a:r>
            <a:rPr lang="en-US" sz="1800" dirty="0" smtClean="0"/>
            <a:t>Involvement in the policies and strategies of their university, especially for OA and OS</a:t>
          </a:r>
          <a:endParaRPr lang="de-DE" sz="1800" dirty="0"/>
        </a:p>
      </dgm:t>
    </dgm:pt>
    <dgm:pt modelId="{F69213E2-A97E-4723-BABE-B87D0B598761}" type="parTrans" cxnId="{FD92FEB8-DCA0-4C6F-A848-4C8059B3B3F9}">
      <dgm:prSet/>
      <dgm:spPr/>
      <dgm:t>
        <a:bodyPr/>
        <a:lstStyle/>
        <a:p>
          <a:endParaRPr lang="de-DE"/>
        </a:p>
      </dgm:t>
    </dgm:pt>
    <dgm:pt modelId="{08887EDD-5B09-4C21-9745-F8CCEF1DF8E3}" type="sibTrans" cxnId="{FD92FEB8-DCA0-4C6F-A848-4C8059B3B3F9}">
      <dgm:prSet/>
      <dgm:spPr/>
      <dgm:t>
        <a:bodyPr/>
        <a:lstStyle/>
        <a:p>
          <a:endParaRPr lang="de-DE"/>
        </a:p>
      </dgm:t>
    </dgm:pt>
    <dgm:pt modelId="{0CB0A6FF-A115-4818-9277-0603E7782E58}" type="pres">
      <dgm:prSet presAssocID="{F780BFE8-7137-4CC2-B84D-86CE713DCB17}" presName="compositeShape" presStyleCnt="0">
        <dgm:presLayoutVars>
          <dgm:dir/>
          <dgm:resizeHandles/>
        </dgm:presLayoutVars>
      </dgm:prSet>
      <dgm:spPr/>
      <dgm:t>
        <a:bodyPr/>
        <a:lstStyle/>
        <a:p>
          <a:endParaRPr lang="de-DE"/>
        </a:p>
      </dgm:t>
    </dgm:pt>
    <dgm:pt modelId="{08834E94-2B28-4D70-B89E-F26C9BD30AFC}" type="pres">
      <dgm:prSet presAssocID="{F780BFE8-7137-4CC2-B84D-86CE713DCB17}" presName="pyramid" presStyleLbl="node1" presStyleIdx="0" presStyleCnt="1"/>
      <dgm:spPr/>
    </dgm:pt>
    <dgm:pt modelId="{EF1FCC44-12C1-4DAA-923A-0E528BDEB99C}" type="pres">
      <dgm:prSet presAssocID="{F780BFE8-7137-4CC2-B84D-86CE713DCB17}" presName="theList" presStyleCnt="0"/>
      <dgm:spPr/>
    </dgm:pt>
    <dgm:pt modelId="{65B80A8F-0318-46ED-BDBF-F67F9087BBC2}" type="pres">
      <dgm:prSet presAssocID="{035E22C5-BFCA-428F-BA76-D2793A2E88F4}" presName="aNode" presStyleLbl="fgAcc1" presStyleIdx="0" presStyleCnt="4" custScaleX="160286" custLinFactNeighborX="27861" custLinFactNeighborY="8615">
        <dgm:presLayoutVars>
          <dgm:bulletEnabled val="1"/>
        </dgm:presLayoutVars>
      </dgm:prSet>
      <dgm:spPr/>
      <dgm:t>
        <a:bodyPr/>
        <a:lstStyle/>
        <a:p>
          <a:endParaRPr lang="de-DE"/>
        </a:p>
      </dgm:t>
    </dgm:pt>
    <dgm:pt modelId="{174FA308-53FC-483E-8DBD-99ABB7D3679C}" type="pres">
      <dgm:prSet presAssocID="{035E22C5-BFCA-428F-BA76-D2793A2E88F4}" presName="aSpace" presStyleCnt="0"/>
      <dgm:spPr/>
    </dgm:pt>
    <dgm:pt modelId="{9D1C2F47-C223-4447-8D9F-4CD3ECAEBE1B}" type="pres">
      <dgm:prSet presAssocID="{A459BDD1-5AA5-4FBC-ADEF-931EC844B35C}" presName="aNode" presStyleLbl="fgAcc1" presStyleIdx="1" presStyleCnt="4" custScaleX="160286" custLinFactNeighborX="26851" custLinFactNeighborY="26943">
        <dgm:presLayoutVars>
          <dgm:bulletEnabled val="1"/>
        </dgm:presLayoutVars>
      </dgm:prSet>
      <dgm:spPr/>
      <dgm:t>
        <a:bodyPr/>
        <a:lstStyle/>
        <a:p>
          <a:endParaRPr lang="de-DE"/>
        </a:p>
      </dgm:t>
    </dgm:pt>
    <dgm:pt modelId="{74836B34-D88C-4213-B392-DA8D6C8EAAA2}" type="pres">
      <dgm:prSet presAssocID="{A459BDD1-5AA5-4FBC-ADEF-931EC844B35C}" presName="aSpace" presStyleCnt="0"/>
      <dgm:spPr/>
    </dgm:pt>
    <dgm:pt modelId="{9FD44599-7740-451A-9D42-B7F261085CAB}" type="pres">
      <dgm:prSet presAssocID="{6ABF94A0-006F-40EA-AE34-38872CA20300}" presName="aNode" presStyleLbl="fgAcc1" presStyleIdx="2" presStyleCnt="4" custScaleX="160286" custLinFactNeighborX="27059" custLinFactNeighborY="45270">
        <dgm:presLayoutVars>
          <dgm:bulletEnabled val="1"/>
        </dgm:presLayoutVars>
      </dgm:prSet>
      <dgm:spPr/>
      <dgm:t>
        <a:bodyPr/>
        <a:lstStyle/>
        <a:p>
          <a:endParaRPr lang="de-DE"/>
        </a:p>
      </dgm:t>
    </dgm:pt>
    <dgm:pt modelId="{36C84A77-770F-4ECA-AF91-19F88D4DCA84}" type="pres">
      <dgm:prSet presAssocID="{6ABF94A0-006F-40EA-AE34-38872CA20300}" presName="aSpace" presStyleCnt="0"/>
      <dgm:spPr/>
    </dgm:pt>
    <dgm:pt modelId="{F15FC8C1-BAC2-41A0-B7A0-F44049E891DE}" type="pres">
      <dgm:prSet presAssocID="{1A961CB1-C6E9-4AF8-9D65-616BA780189B}" presName="aNode" presStyleLbl="fgAcc1" presStyleIdx="3" presStyleCnt="4" custScaleX="160286" custLinFactNeighborX="26504" custLinFactNeighborY="-1997">
        <dgm:presLayoutVars>
          <dgm:bulletEnabled val="1"/>
        </dgm:presLayoutVars>
      </dgm:prSet>
      <dgm:spPr/>
      <dgm:t>
        <a:bodyPr/>
        <a:lstStyle/>
        <a:p>
          <a:endParaRPr lang="de-DE"/>
        </a:p>
      </dgm:t>
    </dgm:pt>
    <dgm:pt modelId="{D1AE530E-C507-443C-8333-4C8547D1CBBB}" type="pres">
      <dgm:prSet presAssocID="{1A961CB1-C6E9-4AF8-9D65-616BA780189B}" presName="aSpace" presStyleCnt="0"/>
      <dgm:spPr/>
    </dgm:pt>
  </dgm:ptLst>
  <dgm:cxnLst>
    <dgm:cxn modelId="{A87D58CB-6CFF-4DCD-8D8E-D24E38990510}" type="presOf" srcId="{6ABF94A0-006F-40EA-AE34-38872CA20300}" destId="{9FD44599-7740-451A-9D42-B7F261085CAB}" srcOrd="0" destOrd="0" presId="urn:microsoft.com/office/officeart/2005/8/layout/pyramid2"/>
    <dgm:cxn modelId="{AA036530-FC75-4851-9452-346474A75AEC}" type="presOf" srcId="{035E22C5-BFCA-428F-BA76-D2793A2E88F4}" destId="{65B80A8F-0318-46ED-BDBF-F67F9087BBC2}" srcOrd="0" destOrd="0" presId="urn:microsoft.com/office/officeart/2005/8/layout/pyramid2"/>
    <dgm:cxn modelId="{20A193AD-DF62-4DDD-9F2E-313765AC2F09}" type="presOf" srcId="{A459BDD1-5AA5-4FBC-ADEF-931EC844B35C}" destId="{9D1C2F47-C223-4447-8D9F-4CD3ECAEBE1B}" srcOrd="0" destOrd="0" presId="urn:microsoft.com/office/officeart/2005/8/layout/pyramid2"/>
    <dgm:cxn modelId="{D99D2574-0100-4236-8C61-5E6CE7B5459C}" srcId="{F780BFE8-7137-4CC2-B84D-86CE713DCB17}" destId="{035E22C5-BFCA-428F-BA76-D2793A2E88F4}" srcOrd="0" destOrd="0" parTransId="{7468EC1C-227B-406B-BABB-4B2445C0F090}" sibTransId="{8B61EA09-E40A-4028-BB60-8F9B80222CDE}"/>
    <dgm:cxn modelId="{B38D3C0D-8C05-4750-84C0-55F037E00A49}" type="presOf" srcId="{F780BFE8-7137-4CC2-B84D-86CE713DCB17}" destId="{0CB0A6FF-A115-4818-9277-0603E7782E58}" srcOrd="0" destOrd="0" presId="urn:microsoft.com/office/officeart/2005/8/layout/pyramid2"/>
    <dgm:cxn modelId="{C2D8DEC8-E01D-4A8F-941B-11E8ECB20F1C}" type="presOf" srcId="{1A961CB1-C6E9-4AF8-9D65-616BA780189B}" destId="{F15FC8C1-BAC2-41A0-B7A0-F44049E891DE}" srcOrd="0" destOrd="0" presId="urn:microsoft.com/office/officeart/2005/8/layout/pyramid2"/>
    <dgm:cxn modelId="{F2816108-C2C6-4E7B-801B-12B8126BFEB9}" srcId="{F780BFE8-7137-4CC2-B84D-86CE713DCB17}" destId="{6ABF94A0-006F-40EA-AE34-38872CA20300}" srcOrd="2" destOrd="0" parTransId="{380DC112-F139-42F0-86AB-0435715EC5A9}" sibTransId="{02F02AC5-2A2F-42A2-96FD-8FFADE6E5572}"/>
    <dgm:cxn modelId="{29E801A3-FC14-4E9F-8D3A-2EFC4D311626}" srcId="{F780BFE8-7137-4CC2-B84D-86CE713DCB17}" destId="{A459BDD1-5AA5-4FBC-ADEF-931EC844B35C}" srcOrd="1" destOrd="0" parTransId="{7BC09E41-1096-446A-AB1C-D7ECDC24DDA4}" sibTransId="{3135E329-3908-4915-90EA-3DC2587473D1}"/>
    <dgm:cxn modelId="{FD92FEB8-DCA0-4C6F-A848-4C8059B3B3F9}" srcId="{F780BFE8-7137-4CC2-B84D-86CE713DCB17}" destId="{1A961CB1-C6E9-4AF8-9D65-616BA780189B}" srcOrd="3" destOrd="0" parTransId="{F69213E2-A97E-4723-BABE-B87D0B598761}" sibTransId="{08887EDD-5B09-4C21-9745-F8CCEF1DF8E3}"/>
    <dgm:cxn modelId="{53B481A6-7D23-490C-BB21-C0CF9748337D}" type="presParOf" srcId="{0CB0A6FF-A115-4818-9277-0603E7782E58}" destId="{08834E94-2B28-4D70-B89E-F26C9BD30AFC}" srcOrd="0" destOrd="0" presId="urn:microsoft.com/office/officeart/2005/8/layout/pyramid2"/>
    <dgm:cxn modelId="{359248E4-BBF6-4D51-9160-A01D222F341B}" type="presParOf" srcId="{0CB0A6FF-A115-4818-9277-0603E7782E58}" destId="{EF1FCC44-12C1-4DAA-923A-0E528BDEB99C}" srcOrd="1" destOrd="0" presId="urn:microsoft.com/office/officeart/2005/8/layout/pyramid2"/>
    <dgm:cxn modelId="{763BC64B-87F7-461F-A4B5-8755C20EFDEA}" type="presParOf" srcId="{EF1FCC44-12C1-4DAA-923A-0E528BDEB99C}" destId="{65B80A8F-0318-46ED-BDBF-F67F9087BBC2}" srcOrd="0" destOrd="0" presId="urn:microsoft.com/office/officeart/2005/8/layout/pyramid2"/>
    <dgm:cxn modelId="{BC0BA1C9-FA48-49AB-A572-9F260AB9496B}" type="presParOf" srcId="{EF1FCC44-12C1-4DAA-923A-0E528BDEB99C}" destId="{174FA308-53FC-483E-8DBD-99ABB7D3679C}" srcOrd="1" destOrd="0" presId="urn:microsoft.com/office/officeart/2005/8/layout/pyramid2"/>
    <dgm:cxn modelId="{92895D51-B43B-445A-9299-F1AB3A1A77B3}" type="presParOf" srcId="{EF1FCC44-12C1-4DAA-923A-0E528BDEB99C}" destId="{9D1C2F47-C223-4447-8D9F-4CD3ECAEBE1B}" srcOrd="2" destOrd="0" presId="urn:microsoft.com/office/officeart/2005/8/layout/pyramid2"/>
    <dgm:cxn modelId="{7F56CC2A-E4D0-4829-83D9-2B7A18BA1372}" type="presParOf" srcId="{EF1FCC44-12C1-4DAA-923A-0E528BDEB99C}" destId="{74836B34-D88C-4213-B392-DA8D6C8EAAA2}" srcOrd="3" destOrd="0" presId="urn:microsoft.com/office/officeart/2005/8/layout/pyramid2"/>
    <dgm:cxn modelId="{F9B99B98-E9CB-46FF-AB84-0686378E28A0}" type="presParOf" srcId="{EF1FCC44-12C1-4DAA-923A-0E528BDEB99C}" destId="{9FD44599-7740-451A-9D42-B7F261085CAB}" srcOrd="4" destOrd="0" presId="urn:microsoft.com/office/officeart/2005/8/layout/pyramid2"/>
    <dgm:cxn modelId="{BC4BCE33-3345-4F89-9D03-89D7E671DEAC}" type="presParOf" srcId="{EF1FCC44-12C1-4DAA-923A-0E528BDEB99C}" destId="{36C84A77-770F-4ECA-AF91-19F88D4DCA84}" srcOrd="5" destOrd="0" presId="urn:microsoft.com/office/officeart/2005/8/layout/pyramid2"/>
    <dgm:cxn modelId="{61ED1691-D5B4-4991-8D73-7BA293DD2C5D}" type="presParOf" srcId="{EF1FCC44-12C1-4DAA-923A-0E528BDEB99C}" destId="{F15FC8C1-BAC2-41A0-B7A0-F44049E891DE}" srcOrd="6" destOrd="0" presId="urn:microsoft.com/office/officeart/2005/8/layout/pyramid2"/>
    <dgm:cxn modelId="{CB994FD4-4C98-4E7D-A4DD-1F574DCC00E5}" type="presParOf" srcId="{EF1FCC44-12C1-4DAA-923A-0E528BDEB99C}" destId="{D1AE530E-C507-443C-8333-4C8547D1CBBB}"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4E94-2B28-4D70-B89E-F26C9BD30AFC}">
      <dsp:nvSpPr>
        <dsp:cNvPr id="0" name=""/>
        <dsp:cNvSpPr/>
      </dsp:nvSpPr>
      <dsp:spPr>
        <a:xfrm>
          <a:off x="1246767" y="0"/>
          <a:ext cx="4941168" cy="4941168"/>
        </a:xfrm>
        <a:prstGeom prst="triangl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B80A8F-0318-46ED-BDBF-F67F9087BBC2}">
      <dsp:nvSpPr>
        <dsp:cNvPr id="0" name=""/>
        <dsp:cNvSpPr/>
      </dsp:nvSpPr>
      <dsp:spPr>
        <a:xfrm>
          <a:off x="3644059" y="504056"/>
          <a:ext cx="5148000" cy="878215"/>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Freedom to experiment on services without knowing whether they turn out to be useful or profitable</a:t>
          </a:r>
          <a:endParaRPr lang="de-DE" sz="1800" kern="1200" dirty="0"/>
        </a:p>
      </dsp:txBody>
      <dsp:txXfrm>
        <a:off x="3686930" y="546927"/>
        <a:ext cx="5062258" cy="792473"/>
      </dsp:txXfrm>
    </dsp:sp>
    <dsp:sp modelId="{9D1C2F47-C223-4447-8D9F-4CD3ECAEBE1B}">
      <dsp:nvSpPr>
        <dsp:cNvPr id="0" name=""/>
        <dsp:cNvSpPr/>
      </dsp:nvSpPr>
      <dsp:spPr>
        <a:xfrm>
          <a:off x="3611620" y="1512168"/>
          <a:ext cx="5148000" cy="878215"/>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Links with funding institutions</a:t>
          </a:r>
          <a:endParaRPr lang="de-DE" sz="1800" kern="1200" dirty="0"/>
        </a:p>
      </dsp:txBody>
      <dsp:txXfrm>
        <a:off x="3654491" y="1555039"/>
        <a:ext cx="5062258" cy="792473"/>
      </dsp:txXfrm>
    </dsp:sp>
    <dsp:sp modelId="{9FD44599-7740-451A-9D42-B7F261085CAB}">
      <dsp:nvSpPr>
        <dsp:cNvPr id="0" name=""/>
        <dsp:cNvSpPr/>
      </dsp:nvSpPr>
      <dsp:spPr>
        <a:xfrm>
          <a:off x="3618300" y="2520280"/>
          <a:ext cx="5148000" cy="878215"/>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Editorial boards representing the local academic community</a:t>
          </a:r>
          <a:endParaRPr lang="de-DE" sz="1800" kern="1200" dirty="0"/>
        </a:p>
      </dsp:txBody>
      <dsp:txXfrm>
        <a:off x="3661171" y="2563151"/>
        <a:ext cx="5062258" cy="792473"/>
      </dsp:txXfrm>
    </dsp:sp>
    <dsp:sp modelId="{F15FC8C1-BAC2-41A0-B7A0-F44049E891DE}">
      <dsp:nvSpPr>
        <dsp:cNvPr id="0" name=""/>
        <dsp:cNvSpPr/>
      </dsp:nvSpPr>
      <dsp:spPr>
        <a:xfrm>
          <a:off x="3600475" y="3456384"/>
          <a:ext cx="5148000" cy="878215"/>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Involvement in the policies and strategies of their university, especially for OA and OS</a:t>
          </a:r>
          <a:endParaRPr lang="de-DE" sz="1800" kern="1200" dirty="0"/>
        </a:p>
      </dsp:txBody>
      <dsp:txXfrm>
        <a:off x="3643346" y="3499255"/>
        <a:ext cx="5062258" cy="7924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D7732E-8C3B-45A3-9223-B9A29A25131C}" type="datetimeFigureOut">
              <a:rPr lang="de-DE" smtClean="0"/>
              <a:t>17.07.2019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BFA6E-73B8-4053-B4FF-13A160E9B713}" type="slidenum">
              <a:rPr lang="de-DE" smtClean="0"/>
              <a:t>‹Nr.›</a:t>
            </a:fld>
            <a:endParaRPr lang="de-DE"/>
          </a:p>
        </p:txBody>
      </p:sp>
    </p:spTree>
    <p:extLst>
      <p:ext uri="{BB962C8B-B14F-4D97-AF65-F5344CB8AC3E}">
        <p14:creationId xmlns:p14="http://schemas.microsoft.com/office/powerpoint/2010/main" val="180748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I owe you some brief explanations on this title, which, as many of you have already noticed, takes up a maxim used some centuries</a:t>
            </a:r>
            <a:r>
              <a:rPr lang="en-US" baseline="0" dirty="0" smtClean="0"/>
              <a:t> ago </a:t>
            </a:r>
            <a:r>
              <a:rPr lang="en-US" dirty="0" smtClean="0"/>
              <a:t>by one of the most important and polyhedral personalities in the history of the book, Aldo </a:t>
            </a:r>
            <a:r>
              <a:rPr lang="en-US" dirty="0" err="1" smtClean="0"/>
              <a:t>Manuzio</a:t>
            </a:r>
            <a:r>
              <a:rPr lang="en-US" dirty="0" smtClean="0"/>
              <a:t>, publisher, great humanist, philologist, printer and entrepreneur. </a:t>
            </a:r>
            <a:endParaRPr dirty="0"/>
          </a:p>
        </p:txBody>
      </p:sp>
      <p:sp>
        <p:nvSpPr>
          <p:cNvPr id="87" name="Google Shape;87;p1:notes"/>
          <p:cNvSpPr txBox="1">
            <a:spLocks noGrp="1"/>
          </p:cNvSpPr>
          <p:nvPr>
            <p:ph type="sldNum" idx="12"/>
          </p:nvPr>
        </p:nvSpPr>
        <p:spPr>
          <a:xfrm>
            <a:off x="3884614"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smtClean="0">
                <a:latin typeface="Garamond" panose="02020404030301010803" pitchFamily="18" charset="0"/>
              </a:rPr>
              <a:t>monograph not to be replaced by other forms of publication.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Garamond" panose="02020404030301010803" pitchFamily="18" charset="0"/>
              </a:rPr>
              <a:t>Laboratory of the HSS to develop long argumentations both systematically and historically. Value of the traditional monograph not in contradiction to technical innovation Creation, publication and use of monographs can benefit from technical innovations</a:t>
            </a:r>
            <a:endParaRPr lang="de-DE" sz="1200" dirty="0" smtClean="0">
              <a:latin typeface="Garamond" panose="02020404030301010803" pitchFamily="18" charset="0"/>
            </a:endParaRPr>
          </a:p>
          <a:p>
            <a:endParaRPr lang="en-US" sz="1200" dirty="0" smtClean="0">
              <a:latin typeface="Garamond" panose="02020404030301010803" pitchFamily="18" charset="0"/>
            </a:endParaRPr>
          </a:p>
          <a:p>
            <a:r>
              <a:rPr lang="en-US" sz="1200" kern="1200" dirty="0" smtClean="0">
                <a:solidFill>
                  <a:schemeClr val="tx1"/>
                </a:solidFill>
                <a:effectLst/>
                <a:latin typeface="+mn-lt"/>
                <a:ea typeface="+mn-ea"/>
                <a:cs typeface="+mn-cs"/>
              </a:rPr>
              <a:t>What are the prerequisites for successful participation in infrastructure projects? I consider at least three of them.</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Among the specific values and beliefs that give substance to this idea of fellowship, there are certainly some basic values of the scientific monograph.  Today's participation as a university publisher in an infrastructural project for the human or social sciences presupposes that at least two basic ideas are shared, namely that</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there needs to be some willingness to carefully assess the impact of these changes on the way books are produced and how people in general work in a publishing house, and the long-term sustainability challenges they pose.</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it is essential to be prepared to broaden the professional profiles of staff involved in publishing activities, including professionals responsible for exchanges between different communities, and to mediate between different languages.</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871BFA6E-73B8-4053-B4FF-13A160E9B713}" type="slidenum">
              <a:rPr lang="de-DE" smtClean="0"/>
              <a:t>20</a:t>
            </a:fld>
            <a:endParaRPr lang="de-DE"/>
          </a:p>
        </p:txBody>
      </p:sp>
    </p:spTree>
    <p:extLst>
      <p:ext uri="{BB962C8B-B14F-4D97-AF65-F5344CB8AC3E}">
        <p14:creationId xmlns:p14="http://schemas.microsoft.com/office/powerpoint/2010/main" val="490589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smtClean="0">
                <a:latin typeface="Garamond" panose="02020404030301010803" pitchFamily="18" charset="0"/>
              </a:rPr>
              <a:t>The position of programmers in public employment is not attractive enough </a:t>
            </a:r>
          </a:p>
          <a:p>
            <a:r>
              <a:rPr lang="en-US" sz="1200" dirty="0" smtClean="0">
                <a:latin typeface="Garamond" panose="02020404030301010803" pitchFamily="18" charset="0"/>
              </a:rPr>
              <a:t>frequent changes in staff, delays in implementation </a:t>
            </a:r>
          </a:p>
          <a:p>
            <a:r>
              <a:rPr lang="en-US" sz="1200" dirty="0" smtClean="0">
                <a:latin typeface="Garamond" panose="02020404030301010803" pitchFamily="18" charset="0"/>
              </a:rPr>
              <a:t>Lack of strong involvement of the editorial board in the evaluation of the proposed implementation (example: survey prepared by us not successful). </a:t>
            </a:r>
          </a:p>
          <a:p>
            <a:r>
              <a:rPr lang="en-US" sz="1200" dirty="0" smtClean="0">
                <a:latin typeface="Garamond" panose="02020404030301010803" pitchFamily="18" charset="0"/>
              </a:rPr>
              <a:t>Only local service, lack of flexibility and discretion in supporting the publications of authors from other universities </a:t>
            </a:r>
            <a:endParaRPr lang="it-IT" sz="1200" dirty="0" smtClean="0">
              <a:latin typeface="Garamond" panose="02020404030301010803" pitchFamily="18" charset="0"/>
            </a:endParaRPr>
          </a:p>
          <a:p>
            <a:endParaRPr lang="de-DE" dirty="0"/>
          </a:p>
        </p:txBody>
      </p:sp>
      <p:sp>
        <p:nvSpPr>
          <p:cNvPr id="4" name="Foliennummernplatzhalter 3"/>
          <p:cNvSpPr>
            <a:spLocks noGrp="1"/>
          </p:cNvSpPr>
          <p:nvPr>
            <p:ph type="sldNum" sz="quarter" idx="10"/>
          </p:nvPr>
        </p:nvSpPr>
        <p:spPr/>
        <p:txBody>
          <a:bodyPr/>
          <a:lstStyle/>
          <a:p>
            <a:fld id="{871BFA6E-73B8-4053-B4FF-13A160E9B713}" type="slidenum">
              <a:rPr lang="de-DE" smtClean="0"/>
              <a:t>21</a:t>
            </a:fld>
            <a:endParaRPr lang="de-DE"/>
          </a:p>
        </p:txBody>
      </p:sp>
    </p:spTree>
    <p:extLst>
      <p:ext uri="{BB962C8B-B14F-4D97-AF65-F5344CB8AC3E}">
        <p14:creationId xmlns:p14="http://schemas.microsoft.com/office/powerpoint/2010/main" val="4009140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ctr"/>
            <a:r>
              <a:rPr lang="en-US" sz="1200" dirty="0" smtClean="0">
                <a:latin typeface="Garamond" panose="02020404030301010803" pitchFamily="18" charset="0"/>
              </a:rPr>
              <a:t>Exchange of expertise between university publishers through opportune networks </a:t>
            </a:r>
            <a:r>
              <a:rPr lang="en-US" sz="1200" dirty="0" smtClean="0">
                <a:latin typeface="Garamond" panose="02020404030301010803" pitchFamily="18" charset="0"/>
                <a:sym typeface="Wingdings" panose="05000000000000000000" pitchFamily="2" charset="2"/>
              </a:rPr>
              <a:t> OA Books Networks</a:t>
            </a:r>
          </a:p>
          <a:p>
            <a:pPr algn="ctr"/>
            <a:r>
              <a:rPr lang="en-US" sz="1200" dirty="0" smtClean="0">
                <a:latin typeface="Garamond" panose="02020404030301010803" pitchFamily="18" charset="0"/>
              </a:rPr>
              <a:t>Outsourcing of services . </a:t>
            </a:r>
          </a:p>
          <a:p>
            <a:pPr algn="ctr"/>
            <a:r>
              <a:rPr lang="en-US" sz="1200" dirty="0" smtClean="0">
                <a:latin typeface="Garamond" panose="02020404030301010803" pitchFamily="18" charset="0"/>
              </a:rPr>
              <a:t>Improving the working conditions of programmers. If public institutions want to be protagonists they have to do it - consortium solutions for local problems </a:t>
            </a:r>
          </a:p>
          <a:p>
            <a:r>
              <a:rPr lang="en-US" sz="1200" dirty="0" smtClean="0">
                <a:latin typeface="Garamond" panose="02020404030301010803" pitchFamily="18" charset="0"/>
              </a:rPr>
              <a:t>Improving the working conditions of IT people</a:t>
            </a:r>
          </a:p>
          <a:p>
            <a:r>
              <a:rPr lang="en-US" sz="1200" dirty="0" smtClean="0">
                <a:latin typeface="Garamond" panose="02020404030301010803" pitchFamily="18" charset="0"/>
              </a:rPr>
              <a:t>Recreate the editorial board with members more sensitive to technical incentives for monographs in Open Access, involve new generations, not only professors but also researchers and at least one student representative.</a:t>
            </a:r>
          </a:p>
          <a:p>
            <a:endParaRPr lang="en-US" sz="1200" dirty="0" smtClean="0">
              <a:latin typeface="Garamond" panose="02020404030301010803" pitchFamily="18" charset="0"/>
            </a:endParaRPr>
          </a:p>
          <a:p>
            <a:r>
              <a:rPr lang="en-US" sz="1200" dirty="0" smtClean="0">
                <a:latin typeface="Garamond" panose="02020404030301010803" pitchFamily="18" charset="0"/>
              </a:rPr>
              <a:t>Inter-university consortia and funds for the publication of OA monographs, so that even authors who have no university publishers at their institution do not have to pay a lot of money to commercial publishers to publish an OA monograph. </a:t>
            </a:r>
            <a:endParaRPr lang="de-DE" sz="1200" dirty="0" smtClean="0">
              <a:latin typeface="Garamond" panose="02020404030301010803" pitchFamily="18" charset="0"/>
            </a:endParaRPr>
          </a:p>
          <a:p>
            <a:endParaRPr lang="de-DE" dirty="0"/>
          </a:p>
        </p:txBody>
      </p:sp>
      <p:sp>
        <p:nvSpPr>
          <p:cNvPr id="4" name="Foliennummernplatzhalter 3"/>
          <p:cNvSpPr>
            <a:spLocks noGrp="1"/>
          </p:cNvSpPr>
          <p:nvPr>
            <p:ph type="sldNum" sz="quarter" idx="10"/>
          </p:nvPr>
        </p:nvSpPr>
        <p:spPr/>
        <p:txBody>
          <a:bodyPr/>
          <a:lstStyle/>
          <a:p>
            <a:fld id="{871BFA6E-73B8-4053-B4FF-13A160E9B713}" type="slidenum">
              <a:rPr lang="de-DE" smtClean="0"/>
              <a:t>22</a:t>
            </a:fld>
            <a:endParaRPr lang="de-DE"/>
          </a:p>
        </p:txBody>
      </p:sp>
    </p:spTree>
    <p:extLst>
      <p:ext uri="{BB962C8B-B14F-4D97-AF65-F5344CB8AC3E}">
        <p14:creationId xmlns:p14="http://schemas.microsoft.com/office/powerpoint/2010/main" val="4006590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would like to conclude by returning a little to the beginning of the presentation just to express the hope that the university presses of the future know how to combine something of the beauty of the European book tradition with truly useful and functional services.</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871BFA6E-73B8-4053-B4FF-13A160E9B713}" type="slidenum">
              <a:rPr lang="de-DE" smtClean="0"/>
              <a:t>23</a:t>
            </a:fld>
            <a:endParaRPr lang="de-DE"/>
          </a:p>
        </p:txBody>
      </p:sp>
    </p:spTree>
    <p:extLst>
      <p:ext uri="{BB962C8B-B14F-4D97-AF65-F5344CB8AC3E}">
        <p14:creationId xmlns:p14="http://schemas.microsoft.com/office/powerpoint/2010/main" val="100564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Festina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lente</a:t>
            </a:r>
            <a:r>
              <a:rPr lang="en-US" sz="1200" kern="1200" dirty="0" smtClean="0">
                <a:solidFill>
                  <a:schemeClr val="tx1"/>
                </a:solidFill>
                <a:effectLst/>
                <a:latin typeface="+mn-lt"/>
                <a:ea typeface="+mn-ea"/>
                <a:cs typeface="+mn-cs"/>
              </a:rPr>
              <a:t>", "Make haste slowly": for two reasons I decided to use for the title of this presentation the famous adage already used by Aldo </a:t>
            </a:r>
            <a:r>
              <a:rPr lang="en-US" sz="1200" kern="1200" dirty="0" err="1" smtClean="0">
                <a:solidFill>
                  <a:schemeClr val="tx1"/>
                </a:solidFill>
                <a:effectLst/>
                <a:latin typeface="+mn-lt"/>
                <a:ea typeface="+mn-ea"/>
                <a:cs typeface="+mn-cs"/>
              </a:rPr>
              <a:t>Manuzio</a:t>
            </a:r>
            <a:r>
              <a:rPr lang="en-US" sz="1200" kern="1200" dirty="0" smtClean="0">
                <a:solidFill>
                  <a:schemeClr val="tx1"/>
                </a:solidFill>
                <a:effectLst/>
                <a:latin typeface="+mn-lt"/>
                <a:ea typeface="+mn-ea"/>
                <a:cs typeface="+mn-cs"/>
              </a:rPr>
              <a:t>, one of the fathers of the modern book, in his typographic brand. Not only because there are similarities between our time and the time of </a:t>
            </a:r>
            <a:r>
              <a:rPr lang="en-US" sz="1200" kern="1200" dirty="0" err="1" smtClean="0">
                <a:solidFill>
                  <a:schemeClr val="tx1"/>
                </a:solidFill>
                <a:effectLst/>
                <a:latin typeface="+mn-lt"/>
                <a:ea typeface="+mn-ea"/>
                <a:cs typeface="+mn-cs"/>
              </a:rPr>
              <a:t>Manuzio</a:t>
            </a:r>
            <a:r>
              <a:rPr lang="en-US" sz="1200" kern="1200" dirty="0" smtClean="0">
                <a:solidFill>
                  <a:schemeClr val="tx1"/>
                </a:solidFill>
                <a:effectLst/>
                <a:latin typeface="+mn-lt"/>
                <a:ea typeface="+mn-ea"/>
                <a:cs typeface="+mn-cs"/>
              </a:rPr>
              <a:t> in terms of strong innovations in the field of scientific publishing.  Of course, if our age is the age of digitization and open science, </a:t>
            </a:r>
            <a:r>
              <a:rPr lang="en-US" sz="1200" kern="1200" dirty="0" err="1" smtClean="0">
                <a:solidFill>
                  <a:schemeClr val="tx1"/>
                </a:solidFill>
                <a:effectLst/>
                <a:latin typeface="+mn-lt"/>
                <a:ea typeface="+mn-ea"/>
                <a:cs typeface="+mn-cs"/>
              </a:rPr>
              <a:t>Manuzio</a:t>
            </a:r>
            <a:r>
              <a:rPr lang="en-US" sz="1200" kern="1200" dirty="0" smtClean="0">
                <a:solidFill>
                  <a:schemeClr val="tx1"/>
                </a:solidFill>
                <a:effectLst/>
                <a:latin typeface="+mn-lt"/>
                <a:ea typeface="+mn-ea"/>
                <a:cs typeface="+mn-cs"/>
              </a:rPr>
              <a:t> was the forerunner of the paperback, the italic font, the first to print books in ancient Greek, and the first, like the example on the slide, that uses a kind of permanent identifier for publishers, the typographic brand. Moreover, his multi-faceted figure - a humanist, a well-trained </a:t>
            </a:r>
            <a:r>
              <a:rPr lang="en-US" sz="1200" kern="1200" dirty="0" err="1" smtClean="0">
                <a:solidFill>
                  <a:schemeClr val="tx1"/>
                </a:solidFill>
                <a:effectLst/>
                <a:latin typeface="+mn-lt"/>
                <a:ea typeface="+mn-ea"/>
                <a:cs typeface="+mn-cs"/>
              </a:rPr>
              <a:t>Greekist</a:t>
            </a:r>
            <a:r>
              <a:rPr lang="en-US" sz="1200" kern="1200" dirty="0" smtClean="0">
                <a:solidFill>
                  <a:schemeClr val="tx1"/>
                </a:solidFill>
                <a:effectLst/>
                <a:latin typeface="+mn-lt"/>
                <a:ea typeface="+mn-ea"/>
                <a:cs typeface="+mn-cs"/>
              </a:rPr>
              <a:t> and Latinist, translator, printer and businessman - corresponds in some way to the variety of skills a publisher needs today to be good in an extremely complex environment.</a:t>
            </a:r>
          </a:p>
          <a:p>
            <a:r>
              <a:rPr lang="en-US" sz="1200" kern="1200" dirty="0" smtClean="0">
                <a:solidFill>
                  <a:schemeClr val="tx1"/>
                </a:solidFill>
                <a:effectLst/>
                <a:latin typeface="+mn-lt"/>
                <a:ea typeface="+mn-ea"/>
                <a:cs typeface="+mn-cs"/>
              </a:rPr>
              <a:t>But the main reason I have used this motto is because I think it can represent something of the dynamic characterizing, or that should characterize, the involvement of a university press in an infrastructure project aiming to improve the scientific book.  I would like to present these idea today by focusing on the exemplary case of the Göttingen University Press and its role in the HIRMEOS project. In the last part of my presentation I will also try to generalize my specific experiences and formulate some insights that will hopefully be useful for other people working in similar contexts.</a:t>
            </a:r>
            <a:endParaRPr lang="de-DE" dirty="0"/>
          </a:p>
        </p:txBody>
      </p:sp>
      <p:sp>
        <p:nvSpPr>
          <p:cNvPr id="4" name="Foliennummernplatzhalter 3"/>
          <p:cNvSpPr>
            <a:spLocks noGrp="1"/>
          </p:cNvSpPr>
          <p:nvPr>
            <p:ph type="sldNum" sz="quarter" idx="10"/>
          </p:nvPr>
        </p:nvSpPr>
        <p:spPr/>
        <p:txBody>
          <a:bodyPr/>
          <a:lstStyle/>
          <a:p>
            <a:fld id="{871BFA6E-73B8-4053-B4FF-13A160E9B713}" type="slidenum">
              <a:rPr lang="de-DE" smtClean="0"/>
              <a:t>2</a:t>
            </a:fld>
            <a:endParaRPr lang="de-DE"/>
          </a:p>
        </p:txBody>
      </p:sp>
    </p:spTree>
    <p:extLst>
      <p:ext uri="{BB962C8B-B14F-4D97-AF65-F5344CB8AC3E}">
        <p14:creationId xmlns:p14="http://schemas.microsoft.com/office/powerpoint/2010/main" val="422150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January 2017, Göttingen University Press, together with OAPEN, OPENEDITION, </a:t>
            </a:r>
            <a:r>
              <a:rPr lang="en-US" sz="1200" kern="1200" dirty="0" err="1" smtClean="0">
                <a:solidFill>
                  <a:schemeClr val="tx1"/>
                </a:solidFill>
                <a:effectLst/>
                <a:latin typeface="+mn-lt"/>
                <a:ea typeface="+mn-ea"/>
                <a:cs typeface="+mn-cs"/>
              </a:rPr>
              <a:t>EKTePublishing</a:t>
            </a:r>
            <a:r>
              <a:rPr lang="en-US" sz="1200" kern="1200" dirty="0" smtClean="0">
                <a:solidFill>
                  <a:schemeClr val="tx1"/>
                </a:solidFill>
                <a:effectLst/>
                <a:latin typeface="+mn-lt"/>
                <a:ea typeface="+mn-ea"/>
                <a:cs typeface="+mn-cs"/>
              </a:rPr>
              <a:t> and Ubiquity press, has been one of the five platforms that the HIRMEOS project operates until the end of this month, trying to implement new services and tools for the digital monograph.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will not be presenting the HIRMEOS services in detail again because Pierre spoke about it yesterday.</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each service I will try to give some brief examples of how the participation in HIRMEOS has changed the way in which the user can interact with monographs published by Göttingen University press and I will give some examples of how the services implemented have an impact on the concrete work processes of the university press.</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871BFA6E-73B8-4053-B4FF-13A160E9B713}" type="slidenum">
              <a:rPr lang="de-DE" smtClean="0"/>
              <a:t>5</a:t>
            </a:fld>
            <a:endParaRPr lang="de-DE"/>
          </a:p>
        </p:txBody>
      </p:sp>
    </p:spTree>
    <p:extLst>
      <p:ext uri="{BB962C8B-B14F-4D97-AF65-F5344CB8AC3E}">
        <p14:creationId xmlns:p14="http://schemas.microsoft.com/office/powerpoint/2010/main" val="363528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71BFA6E-73B8-4053-B4FF-13A160E9B713}" type="slidenum">
              <a:rPr lang="de-DE" smtClean="0"/>
              <a:t>6</a:t>
            </a:fld>
            <a:endParaRPr lang="de-DE"/>
          </a:p>
        </p:txBody>
      </p:sp>
    </p:spTree>
    <p:extLst>
      <p:ext uri="{BB962C8B-B14F-4D97-AF65-F5344CB8AC3E}">
        <p14:creationId xmlns:p14="http://schemas.microsoft.com/office/powerpoint/2010/main" val="74444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For this purpose, </a:t>
            </a:r>
            <a:r>
              <a:rPr lang="en-US" smtClean="0"/>
              <a:t>the GUP</a:t>
            </a:r>
            <a:r>
              <a:rPr lang="en-US" baseline="0" smtClean="0"/>
              <a:t> </a:t>
            </a:r>
            <a:r>
              <a:rPr lang="en-US" smtClean="0"/>
              <a:t>publishing </a:t>
            </a:r>
            <a:r>
              <a:rPr lang="en-US" dirty="0" smtClean="0"/>
              <a:t>system has been improved to include support for editorial staff by automatically finding</a:t>
            </a:r>
          </a:p>
          <a:p>
            <a:r>
              <a:rPr lang="en-US" dirty="0" smtClean="0"/>
              <a:t>and saving the ORCID of the authors of a book.</a:t>
            </a:r>
          </a:p>
          <a:p>
            <a:endParaRPr lang="en-US" dirty="0" smtClean="0"/>
          </a:p>
          <a:p>
            <a:r>
              <a:rPr lang="en-US" dirty="0" smtClean="0"/>
              <a:t> A concrete EXAMPLE,</a:t>
            </a:r>
            <a:r>
              <a:rPr lang="en-US" baseline="0" dirty="0" smtClean="0"/>
              <a:t>  </a:t>
            </a:r>
            <a:r>
              <a:rPr lang="en-US" dirty="0" smtClean="0"/>
              <a:t>In the metadata form of the submission workflow a "Lookup" button was implemented next to each</a:t>
            </a:r>
          </a:p>
          <a:p>
            <a:r>
              <a:rPr lang="en-US" dirty="0" smtClean="0"/>
              <a:t>Author</a:t>
            </a:r>
            <a:r>
              <a:rPr lang="en-US" baseline="0" dirty="0" smtClean="0"/>
              <a:t> so that a</a:t>
            </a:r>
            <a:r>
              <a:rPr lang="en-US" dirty="0" smtClean="0"/>
              <a:t>fter entering the name a search in the ORCID registry can be triggered.</a:t>
            </a:r>
            <a:endParaRPr lang="de-DE" dirty="0" smtClean="0"/>
          </a:p>
          <a:p>
            <a:endParaRPr lang="de-DE" dirty="0"/>
          </a:p>
        </p:txBody>
      </p:sp>
      <p:sp>
        <p:nvSpPr>
          <p:cNvPr id="4" name="Foliennummernplatzhalter 3"/>
          <p:cNvSpPr>
            <a:spLocks noGrp="1"/>
          </p:cNvSpPr>
          <p:nvPr>
            <p:ph type="sldNum" sz="quarter" idx="10"/>
          </p:nvPr>
        </p:nvSpPr>
        <p:spPr/>
        <p:txBody>
          <a:bodyPr/>
          <a:lstStyle/>
          <a:p>
            <a:fld id="{871BFA6E-73B8-4053-B4FF-13A160E9B713}" type="slidenum">
              <a:rPr lang="de-DE" smtClean="0"/>
              <a:t>7</a:t>
            </a:fld>
            <a:endParaRPr lang="de-DE"/>
          </a:p>
        </p:txBody>
      </p:sp>
    </p:spTree>
    <p:extLst>
      <p:ext uri="{BB962C8B-B14F-4D97-AF65-F5344CB8AC3E}">
        <p14:creationId xmlns:p14="http://schemas.microsoft.com/office/powerpoint/2010/main" val="3457317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Description </a:t>
            </a:r>
            <a:r>
              <a:rPr lang="de-DE" dirty="0" err="1" smtClean="0"/>
              <a:t>entity-fishing</a:t>
            </a:r>
            <a:r>
              <a:rPr lang="de-DE" dirty="0" smtClean="0"/>
              <a:t>.</a:t>
            </a:r>
            <a:r>
              <a:rPr lang="de-DE" baseline="0" dirty="0" smtClean="0"/>
              <a:t> </a:t>
            </a:r>
            <a:r>
              <a:rPr lang="de-DE" baseline="0" dirty="0" err="1" smtClean="0"/>
              <a:t>Wordclouds</a:t>
            </a:r>
            <a:r>
              <a:rPr lang="de-DE" baseline="0" dirty="0" smtClean="0"/>
              <a:t>, Timeline, List </a:t>
            </a:r>
            <a:r>
              <a:rPr lang="de-DE" baseline="0" dirty="0" err="1" smtClean="0"/>
              <a:t>of</a:t>
            </a:r>
            <a:r>
              <a:rPr lang="de-DE" baseline="0" dirty="0" smtClean="0"/>
              <a:t> </a:t>
            </a:r>
            <a:r>
              <a:rPr lang="de-DE" baseline="0" dirty="0" err="1" smtClean="0"/>
              <a:t>name</a:t>
            </a:r>
            <a:r>
              <a:rPr lang="de-DE" baseline="0" dirty="0" smtClean="0"/>
              <a:t> </a:t>
            </a:r>
            <a:r>
              <a:rPr lang="de-DE" baseline="0" dirty="0" err="1" smtClean="0"/>
              <a:t>with</a:t>
            </a:r>
            <a:r>
              <a:rPr lang="de-DE" baseline="0" dirty="0" smtClean="0"/>
              <a:t> </a:t>
            </a:r>
            <a:r>
              <a:rPr lang="de-DE" baseline="0" dirty="0" err="1" smtClean="0"/>
              <a:t>wikipedia</a:t>
            </a:r>
            <a:r>
              <a:rPr lang="de-DE" baseline="0" dirty="0" smtClean="0"/>
              <a:t> </a:t>
            </a:r>
            <a:r>
              <a:rPr lang="de-DE" baseline="0" dirty="0" err="1" smtClean="0"/>
              <a:t>definition</a:t>
            </a:r>
            <a:endParaRPr lang="de-DE" dirty="0"/>
          </a:p>
        </p:txBody>
      </p:sp>
      <p:sp>
        <p:nvSpPr>
          <p:cNvPr id="4" name="Foliennummernplatzhalter 3"/>
          <p:cNvSpPr>
            <a:spLocks noGrp="1"/>
          </p:cNvSpPr>
          <p:nvPr>
            <p:ph type="sldNum" sz="quarter" idx="10"/>
          </p:nvPr>
        </p:nvSpPr>
        <p:spPr/>
        <p:txBody>
          <a:bodyPr/>
          <a:lstStyle/>
          <a:p>
            <a:fld id="{871BFA6E-73B8-4053-B4FF-13A160E9B713}" type="slidenum">
              <a:rPr lang="de-DE" smtClean="0"/>
              <a:t>8</a:t>
            </a:fld>
            <a:endParaRPr lang="de-DE"/>
          </a:p>
        </p:txBody>
      </p:sp>
    </p:spTree>
    <p:extLst>
      <p:ext uri="{BB962C8B-B14F-4D97-AF65-F5344CB8AC3E}">
        <p14:creationId xmlns:p14="http://schemas.microsoft.com/office/powerpoint/2010/main" val="302480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 will now end by trying to formulate some general considerations about the importance of infrastructure projects for university presses in general. This consideration results from experiences with HIRMEOS and the university press. Unfortunately, I am neither a publisher nor a librarian and apologize if anything can be naive, but I hope that there will at least be something that can stimulate discussion.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background of these experiences I would now like to formulate a general thesis that can be applied to other publishing houses, not only to German ones, although there are very large differences in the individual countries.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Local action to bring about global change. My idea is that this role of the global player of a publishing house initially operating at the local level is possible because many university publishers have a privileged or at least </a:t>
            </a:r>
            <a:r>
              <a:rPr lang="en-US" sz="1200" kern="1200" dirty="0" smtClean="0">
                <a:solidFill>
                  <a:schemeClr val="tx1"/>
                </a:solidFill>
                <a:effectLst/>
                <a:latin typeface="+mn-lt"/>
                <a:ea typeface="+mn-ea"/>
                <a:cs typeface="+mn-cs"/>
              </a:rPr>
              <a:t>favorable </a:t>
            </a:r>
            <a:r>
              <a:rPr lang="en-US" sz="1200" kern="1200" dirty="0" smtClean="0">
                <a:solidFill>
                  <a:schemeClr val="tx1"/>
                </a:solidFill>
                <a:effectLst/>
                <a:latin typeface="+mn-lt"/>
                <a:ea typeface="+mn-ea"/>
                <a:cs typeface="+mn-cs"/>
              </a:rPr>
              <a:t>position for their participation in the adventure of improving the use and dissemination of the digital book.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871BFA6E-73B8-4053-B4FF-13A160E9B713}" type="slidenum">
              <a:rPr lang="de-DE" smtClean="0"/>
              <a:t>17</a:t>
            </a:fld>
            <a:endParaRPr lang="de-DE"/>
          </a:p>
        </p:txBody>
      </p:sp>
    </p:spTree>
    <p:extLst>
      <p:ext uri="{BB962C8B-B14F-4D97-AF65-F5344CB8AC3E}">
        <p14:creationId xmlns:p14="http://schemas.microsoft.com/office/powerpoint/2010/main" val="141367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Garamond" panose="02020404030301010803" pitchFamily="18" charset="0"/>
              </a:rPr>
              <a:t>No motivation to change well consolidated workflows and take advantage of this privileged position when their work is absolutely satisfactory for the local community. Problem psychological and organizational motivation limit: a person or institution that already provides a very good service at local level tends to remain in a comfort zone without an external impulse. In order to feel an incentive to actively take responsibility for global change, they need obligations towards third parties.</a:t>
            </a:r>
            <a:endParaRPr lang="de-DE" sz="1200" dirty="0" smtClean="0">
              <a:latin typeface="Garamond" panose="02020404030301010803" pitchFamily="18" charset="0"/>
            </a:endParaRP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Making a commitment to a consortium and other partners is not only a way to attract resources, but also forces us to do things that otherwise would not be urgently needed, even though we know they can potentially be useful.</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871BFA6E-73B8-4053-B4FF-13A160E9B713}" type="slidenum">
              <a:rPr lang="de-DE" smtClean="0"/>
              <a:t>18</a:t>
            </a:fld>
            <a:endParaRPr lang="de-DE"/>
          </a:p>
        </p:txBody>
      </p:sp>
    </p:spTree>
    <p:extLst>
      <p:ext uri="{BB962C8B-B14F-4D97-AF65-F5344CB8AC3E}">
        <p14:creationId xmlns:p14="http://schemas.microsoft.com/office/powerpoint/2010/main" val="167176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Yesterday it was said that being small is not necessarily a handicap. One can even go further and say that University</a:t>
            </a:r>
            <a:r>
              <a:rPr lang="en-US" sz="1200" kern="1200" baseline="0" dirty="0" smtClean="0">
                <a:solidFill>
                  <a:schemeClr val="tx1"/>
                </a:solidFill>
                <a:effectLst/>
                <a:latin typeface="+mn-lt"/>
                <a:ea typeface="+mn-ea"/>
                <a:cs typeface="+mn-cs"/>
              </a:rPr>
              <a:t> press </a:t>
            </a:r>
            <a:r>
              <a:rPr lang="en-US" sz="1200" kern="1200" dirty="0" smtClean="0">
                <a:solidFill>
                  <a:schemeClr val="tx1"/>
                </a:solidFill>
                <a:effectLst/>
                <a:latin typeface="+mn-lt"/>
                <a:ea typeface="+mn-ea"/>
                <a:cs typeface="+mn-cs"/>
              </a:rPr>
              <a:t>can enjoy a privileged position , above all when their efficiency on a local basis is complemented by participation in a wider context such as that of a research infrastructure or a structural project.</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aramond" panose="02020404030301010803" pitchFamily="18" charset="0"/>
              </a:rPr>
              <a:t>The choice to participate should in many cases be seen as the natural consequence of their privileged 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aramond" panose="02020404030301010803" pitchFamily="18" charset="0"/>
              </a:rPr>
              <a:t>If they become aware of this position , they can play a central role in the process of changing both national and international publication systems.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privileged position, is a call for responsibility for the entire system. Simple subsistence is not enough to guarantee </a:t>
            </a:r>
            <a:r>
              <a:rPr lang="en-US" sz="1200" kern="1200" dirty="0" err="1" smtClean="0">
                <a:solidFill>
                  <a:schemeClr val="tx1"/>
                </a:solidFill>
                <a:effectLst/>
                <a:latin typeface="+mn-lt"/>
                <a:ea typeface="+mn-ea"/>
                <a:cs typeface="+mn-cs"/>
              </a:rPr>
              <a:t>bibliodiversity</a:t>
            </a:r>
            <a:r>
              <a:rPr lang="en-US" sz="1200" kern="1200" dirty="0" smtClean="0">
                <a:solidFill>
                  <a:schemeClr val="tx1"/>
                </a:solidFill>
                <a:effectLst/>
                <a:latin typeface="+mn-lt"/>
                <a:ea typeface="+mn-ea"/>
                <a:cs typeface="+mn-cs"/>
              </a:rPr>
              <a:t>, in the </a:t>
            </a:r>
            <a:r>
              <a:rPr lang="en-US" sz="1200" kern="1200" dirty="0" smtClean="0">
                <a:solidFill>
                  <a:schemeClr val="tx1"/>
                </a:solidFill>
                <a:effectLst/>
                <a:latin typeface="+mn-lt"/>
                <a:ea typeface="+mn-ea"/>
                <a:cs typeface="+mn-cs"/>
              </a:rPr>
              <a:t>meanwhile  </a:t>
            </a:r>
            <a:r>
              <a:rPr lang="en-US" sz="1200" kern="1200" dirty="0" smtClean="0">
                <a:solidFill>
                  <a:schemeClr val="tx1"/>
                </a:solidFill>
                <a:effectLst/>
                <a:latin typeface="+mn-lt"/>
                <a:ea typeface="+mn-ea"/>
                <a:cs typeface="+mn-cs"/>
              </a:rPr>
              <a:t>other gatekeepers take a monopolistic position. </a:t>
            </a:r>
            <a:endParaRPr lang="de-DE" dirty="0" smtClean="0">
              <a:latin typeface="Garamond" panose="02020404030301010803" pitchFamily="18" charset="0"/>
            </a:endParaRPr>
          </a:p>
          <a:p>
            <a:endParaRPr lang="de-DE" dirty="0"/>
          </a:p>
        </p:txBody>
      </p:sp>
      <p:sp>
        <p:nvSpPr>
          <p:cNvPr id="4" name="Foliennummernplatzhalter 3"/>
          <p:cNvSpPr>
            <a:spLocks noGrp="1"/>
          </p:cNvSpPr>
          <p:nvPr>
            <p:ph type="sldNum" sz="quarter" idx="10"/>
          </p:nvPr>
        </p:nvSpPr>
        <p:spPr/>
        <p:txBody>
          <a:bodyPr/>
          <a:lstStyle/>
          <a:p>
            <a:fld id="{871BFA6E-73B8-4053-B4FF-13A160E9B713}" type="slidenum">
              <a:rPr lang="de-DE" smtClean="0"/>
              <a:t>19</a:t>
            </a:fld>
            <a:endParaRPr lang="de-DE"/>
          </a:p>
        </p:txBody>
      </p:sp>
    </p:spTree>
    <p:extLst>
      <p:ext uri="{BB962C8B-B14F-4D97-AF65-F5344CB8AC3E}">
        <p14:creationId xmlns:p14="http://schemas.microsoft.com/office/powerpoint/2010/main" val="322863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8F70ED1-DE9B-4995-A187-2BB8B8A9E028}" type="datetimeFigureOut">
              <a:rPr lang="de-DE" smtClean="0"/>
              <a:t>17.07.2019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20FC7F-CFB1-4A06-8F1F-5D77854DB440}" type="slidenum">
              <a:rPr lang="de-DE" smtClean="0"/>
              <a:t>‹Nr.›</a:t>
            </a:fld>
            <a:endParaRPr lang="de-DE"/>
          </a:p>
        </p:txBody>
      </p:sp>
    </p:spTree>
    <p:extLst>
      <p:ext uri="{BB962C8B-B14F-4D97-AF65-F5344CB8AC3E}">
        <p14:creationId xmlns:p14="http://schemas.microsoft.com/office/powerpoint/2010/main" val="31440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8F70ED1-DE9B-4995-A187-2BB8B8A9E028}" type="datetimeFigureOut">
              <a:rPr lang="de-DE" smtClean="0"/>
              <a:t>17.07.2019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20FC7F-CFB1-4A06-8F1F-5D77854DB440}" type="slidenum">
              <a:rPr lang="de-DE" smtClean="0"/>
              <a:t>‹Nr.›</a:t>
            </a:fld>
            <a:endParaRPr lang="de-DE"/>
          </a:p>
        </p:txBody>
      </p:sp>
    </p:spTree>
    <p:extLst>
      <p:ext uri="{BB962C8B-B14F-4D97-AF65-F5344CB8AC3E}">
        <p14:creationId xmlns:p14="http://schemas.microsoft.com/office/powerpoint/2010/main" val="203516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8F70ED1-DE9B-4995-A187-2BB8B8A9E028}" type="datetimeFigureOut">
              <a:rPr lang="de-DE" smtClean="0"/>
              <a:t>17.07.2019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20FC7F-CFB1-4A06-8F1F-5D77854DB440}" type="slidenum">
              <a:rPr lang="de-DE" smtClean="0"/>
              <a:t>‹Nr.›</a:t>
            </a:fld>
            <a:endParaRPr lang="de-DE"/>
          </a:p>
        </p:txBody>
      </p:sp>
    </p:spTree>
    <p:extLst>
      <p:ext uri="{BB962C8B-B14F-4D97-AF65-F5344CB8AC3E}">
        <p14:creationId xmlns:p14="http://schemas.microsoft.com/office/powerpoint/2010/main" val="2362852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11274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8F70ED1-DE9B-4995-A187-2BB8B8A9E028}" type="datetimeFigureOut">
              <a:rPr lang="de-DE" smtClean="0"/>
              <a:t>17.07.2019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20FC7F-CFB1-4A06-8F1F-5D77854DB440}" type="slidenum">
              <a:rPr lang="de-DE" smtClean="0"/>
              <a:t>‹Nr.›</a:t>
            </a:fld>
            <a:endParaRPr lang="de-DE"/>
          </a:p>
        </p:txBody>
      </p:sp>
    </p:spTree>
    <p:extLst>
      <p:ext uri="{BB962C8B-B14F-4D97-AF65-F5344CB8AC3E}">
        <p14:creationId xmlns:p14="http://schemas.microsoft.com/office/powerpoint/2010/main" val="86096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8F70ED1-DE9B-4995-A187-2BB8B8A9E028}" type="datetimeFigureOut">
              <a:rPr lang="de-DE" smtClean="0"/>
              <a:t>17.07.2019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20FC7F-CFB1-4A06-8F1F-5D77854DB440}" type="slidenum">
              <a:rPr lang="de-DE" smtClean="0"/>
              <a:t>‹Nr.›</a:t>
            </a:fld>
            <a:endParaRPr lang="de-DE"/>
          </a:p>
        </p:txBody>
      </p:sp>
    </p:spTree>
    <p:extLst>
      <p:ext uri="{BB962C8B-B14F-4D97-AF65-F5344CB8AC3E}">
        <p14:creationId xmlns:p14="http://schemas.microsoft.com/office/powerpoint/2010/main" val="75245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8F70ED1-DE9B-4995-A187-2BB8B8A9E028}" type="datetimeFigureOut">
              <a:rPr lang="de-DE" smtClean="0"/>
              <a:t>17.07.2019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320FC7F-CFB1-4A06-8F1F-5D77854DB440}" type="slidenum">
              <a:rPr lang="de-DE" smtClean="0"/>
              <a:t>‹Nr.›</a:t>
            </a:fld>
            <a:endParaRPr lang="de-DE"/>
          </a:p>
        </p:txBody>
      </p:sp>
    </p:spTree>
    <p:extLst>
      <p:ext uri="{BB962C8B-B14F-4D97-AF65-F5344CB8AC3E}">
        <p14:creationId xmlns:p14="http://schemas.microsoft.com/office/powerpoint/2010/main" val="180511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8F70ED1-DE9B-4995-A187-2BB8B8A9E028}" type="datetimeFigureOut">
              <a:rPr lang="de-DE" smtClean="0"/>
              <a:t>17.07.2019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320FC7F-CFB1-4A06-8F1F-5D77854DB440}" type="slidenum">
              <a:rPr lang="de-DE" smtClean="0"/>
              <a:t>‹Nr.›</a:t>
            </a:fld>
            <a:endParaRPr lang="de-DE"/>
          </a:p>
        </p:txBody>
      </p:sp>
    </p:spTree>
    <p:extLst>
      <p:ext uri="{BB962C8B-B14F-4D97-AF65-F5344CB8AC3E}">
        <p14:creationId xmlns:p14="http://schemas.microsoft.com/office/powerpoint/2010/main" val="170308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8F70ED1-DE9B-4995-A187-2BB8B8A9E028}" type="datetimeFigureOut">
              <a:rPr lang="de-DE" smtClean="0"/>
              <a:t>17.07.2019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320FC7F-CFB1-4A06-8F1F-5D77854DB440}" type="slidenum">
              <a:rPr lang="de-DE" smtClean="0"/>
              <a:t>‹Nr.›</a:t>
            </a:fld>
            <a:endParaRPr lang="de-DE"/>
          </a:p>
        </p:txBody>
      </p:sp>
    </p:spTree>
    <p:extLst>
      <p:ext uri="{BB962C8B-B14F-4D97-AF65-F5344CB8AC3E}">
        <p14:creationId xmlns:p14="http://schemas.microsoft.com/office/powerpoint/2010/main" val="42531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8F70ED1-DE9B-4995-A187-2BB8B8A9E028}" type="datetimeFigureOut">
              <a:rPr lang="de-DE" smtClean="0"/>
              <a:t>17.07.2019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320FC7F-CFB1-4A06-8F1F-5D77854DB440}" type="slidenum">
              <a:rPr lang="de-DE" smtClean="0"/>
              <a:t>‹Nr.›</a:t>
            </a:fld>
            <a:endParaRPr lang="de-DE"/>
          </a:p>
        </p:txBody>
      </p:sp>
    </p:spTree>
    <p:extLst>
      <p:ext uri="{BB962C8B-B14F-4D97-AF65-F5344CB8AC3E}">
        <p14:creationId xmlns:p14="http://schemas.microsoft.com/office/powerpoint/2010/main" val="272496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8F70ED1-DE9B-4995-A187-2BB8B8A9E028}" type="datetimeFigureOut">
              <a:rPr lang="de-DE" smtClean="0"/>
              <a:t>17.07.2019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320FC7F-CFB1-4A06-8F1F-5D77854DB440}" type="slidenum">
              <a:rPr lang="de-DE" smtClean="0"/>
              <a:t>‹Nr.›</a:t>
            </a:fld>
            <a:endParaRPr lang="de-DE"/>
          </a:p>
        </p:txBody>
      </p:sp>
    </p:spTree>
    <p:extLst>
      <p:ext uri="{BB962C8B-B14F-4D97-AF65-F5344CB8AC3E}">
        <p14:creationId xmlns:p14="http://schemas.microsoft.com/office/powerpoint/2010/main" val="373283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8F70ED1-DE9B-4995-A187-2BB8B8A9E028}" type="datetimeFigureOut">
              <a:rPr lang="de-DE" smtClean="0"/>
              <a:t>17.07.2019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320FC7F-CFB1-4A06-8F1F-5D77854DB440}" type="slidenum">
              <a:rPr lang="de-DE" smtClean="0"/>
              <a:t>‹Nr.›</a:t>
            </a:fld>
            <a:endParaRPr lang="de-DE"/>
          </a:p>
        </p:txBody>
      </p:sp>
    </p:spTree>
    <p:extLst>
      <p:ext uri="{BB962C8B-B14F-4D97-AF65-F5344CB8AC3E}">
        <p14:creationId xmlns:p14="http://schemas.microsoft.com/office/powerpoint/2010/main" val="421333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70ED1-DE9B-4995-A187-2BB8B8A9E028}" type="datetimeFigureOut">
              <a:rPr lang="de-DE" smtClean="0"/>
              <a:t>17.07.2019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0FC7F-CFB1-4A06-8F1F-5D77854DB440}" type="slidenum">
              <a:rPr lang="de-DE" smtClean="0"/>
              <a:t>‹Nr.›</a:t>
            </a:fld>
            <a:endParaRPr lang="de-DE"/>
          </a:p>
        </p:txBody>
      </p:sp>
    </p:spTree>
    <p:extLst>
      <p:ext uri="{BB962C8B-B14F-4D97-AF65-F5344CB8AC3E}">
        <p14:creationId xmlns:p14="http://schemas.microsoft.com/office/powerpoint/2010/main" val="110456579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88"/>
        <p:cNvGrpSpPr/>
        <p:nvPr/>
      </p:nvGrpSpPr>
      <p:grpSpPr>
        <a:xfrm>
          <a:off x="0" y="0"/>
          <a:ext cx="0" cy="0"/>
          <a:chOff x="0" y="0"/>
          <a:chExt cx="0" cy="0"/>
        </a:xfrm>
      </p:grpSpPr>
      <p:sp>
        <p:nvSpPr>
          <p:cNvPr id="89" name="Google Shape;89;p1"/>
          <p:cNvSpPr/>
          <p:nvPr/>
        </p:nvSpPr>
        <p:spPr>
          <a:xfrm>
            <a:off x="406301" y="5863232"/>
            <a:ext cx="2194917" cy="702766"/>
          </a:xfrm>
          <a:prstGeom prst="rect">
            <a:avLst/>
          </a:prstGeom>
          <a:blipFill rotWithShape="1">
            <a:blip r:embed="rId3">
              <a:alphaModFix/>
              <a:extLst>
                <a:ext uri="{BEBA8EAE-BF5A-486C-A8C5-ECC9F3942E4B}">
                  <a14:imgProps xmlns:a14="http://schemas.microsoft.com/office/drawing/2010/main">
                    <a14:imgLayer r:embed="rId4">
                      <a14:imgEffect>
                        <a14:brightnessContrast contrast="44000"/>
                      </a14:imgEffect>
                    </a14:imgLayer>
                  </a14:imgProps>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
          <p:cNvSpPr txBox="1">
            <a:spLocks noGrp="1"/>
          </p:cNvSpPr>
          <p:nvPr>
            <p:ph type="title"/>
          </p:nvPr>
        </p:nvSpPr>
        <p:spPr>
          <a:xfrm>
            <a:off x="0" y="548680"/>
            <a:ext cx="9144000" cy="5314552"/>
          </a:xfrm>
          <a:prstGeom prst="rect">
            <a:avLst/>
          </a:prstGeom>
          <a:solidFill>
            <a:schemeClr val="bg2"/>
          </a:solidFill>
          <a:ln>
            <a:noFill/>
          </a:ln>
        </p:spPr>
        <p:txBody>
          <a:bodyPr spcFirstLastPara="1" wrap="square" lIns="0" tIns="8475" rIns="0" bIns="0" anchor="ctr" anchorCtr="0">
            <a:noAutofit/>
          </a:bodyPr>
          <a:lstStyle/>
          <a:p>
            <a:pPr marL="8483" marR="3572" lvl="0" indent="4017" algn="l">
              <a:lnSpc>
                <a:spcPct val="100400"/>
              </a:lnSpc>
              <a:spcBef>
                <a:spcPts val="0"/>
              </a:spcBef>
              <a:buClr>
                <a:schemeClr val="dk1"/>
              </a:buClr>
              <a:buSzPts val="2800"/>
            </a:pPr>
            <a:r>
              <a:rPr lang="en-US" sz="2800" dirty="0"/>
              <a:t/>
            </a:r>
            <a:br>
              <a:rPr lang="en-US" sz="2800" dirty="0"/>
            </a:br>
            <a:r>
              <a:rPr lang="en-US" sz="2800" dirty="0" smtClean="0"/>
              <a:t>		</a:t>
            </a:r>
            <a:r>
              <a:rPr lang="en-US" sz="3500" b="1" i="1" dirty="0" err="1" smtClean="0">
                <a:latin typeface="Bodoni MT" panose="02070603080606020203" pitchFamily="18" charset="0"/>
              </a:rPr>
              <a:t>Festina</a:t>
            </a:r>
            <a:r>
              <a:rPr lang="en-US" sz="3500" b="1" i="1" dirty="0" smtClean="0">
                <a:latin typeface="Bodoni MT" panose="02070603080606020203" pitchFamily="18" charset="0"/>
              </a:rPr>
              <a:t> </a:t>
            </a:r>
            <a:r>
              <a:rPr lang="en-US" sz="3500" b="1" i="1" dirty="0" err="1" smtClean="0">
                <a:latin typeface="Bodoni MT" panose="02070603080606020203" pitchFamily="18" charset="0"/>
              </a:rPr>
              <a:t>lente</a:t>
            </a:r>
            <a:r>
              <a:rPr lang="en-US" sz="3500" b="1" dirty="0" smtClean="0">
                <a:latin typeface="Bodoni MT" panose="02070603080606020203" pitchFamily="18" charset="0"/>
              </a:rPr>
              <a:t> </a:t>
            </a:r>
            <a:br>
              <a:rPr lang="en-US" sz="3500" b="1" dirty="0" smtClean="0">
                <a:latin typeface="Bodoni MT" panose="02070603080606020203" pitchFamily="18" charset="0"/>
              </a:rPr>
            </a:br>
            <a:r>
              <a:rPr lang="en-US" sz="3500" b="1" dirty="0" smtClean="0">
                <a:latin typeface="Bodoni MT" panose="02070603080606020203" pitchFamily="18" charset="0"/>
              </a:rPr>
              <a:t>		Developments and Mission of a 			University Press in the Context of an 		Infrastructural </a:t>
            </a:r>
            <a:r>
              <a:rPr lang="en-US" sz="3500" b="1" dirty="0">
                <a:latin typeface="Bodoni MT" panose="02070603080606020203" pitchFamily="18" charset="0"/>
              </a:rPr>
              <a:t>P</a:t>
            </a:r>
            <a:r>
              <a:rPr lang="en-US" sz="3500" b="1" dirty="0" smtClean="0">
                <a:latin typeface="Bodoni MT" panose="02070603080606020203" pitchFamily="18" charset="0"/>
              </a:rPr>
              <a:t>roject</a:t>
            </a:r>
            <a:br>
              <a:rPr lang="en-US" sz="3500" b="1" dirty="0" smtClean="0">
                <a:latin typeface="Bodoni MT" panose="02070603080606020203" pitchFamily="18" charset="0"/>
              </a:rPr>
            </a:br>
            <a:r>
              <a:rPr lang="en-US" sz="2800" dirty="0">
                <a:solidFill>
                  <a:schemeClr val="tx2"/>
                </a:solidFill>
                <a:latin typeface="Bodoni MT" panose="02070603080606020203" pitchFamily="18" charset="0"/>
              </a:rPr>
              <a:t>	</a:t>
            </a:r>
            <a:r>
              <a:rPr lang="en-US" sz="2800" dirty="0" smtClean="0">
                <a:solidFill>
                  <a:schemeClr val="tx2"/>
                </a:solidFill>
                <a:latin typeface="Bodoni MT" panose="02070603080606020203" pitchFamily="18" charset="0"/>
              </a:rPr>
              <a:t>	</a:t>
            </a:r>
            <a:r>
              <a:rPr lang="en-US" sz="1600" dirty="0" smtClean="0">
                <a:solidFill>
                  <a:schemeClr val="tx2"/>
                </a:solidFill>
                <a:latin typeface="Bodoni MT" panose="02070603080606020203" pitchFamily="18" charset="0"/>
              </a:rPr>
              <a:t>Dr</a:t>
            </a:r>
            <a:r>
              <a:rPr lang="en-US" sz="1600" dirty="0">
                <a:solidFill>
                  <a:schemeClr val="tx2"/>
                </a:solidFill>
                <a:latin typeface="Bodoni MT" panose="02070603080606020203" pitchFamily="18" charset="0"/>
              </a:rPr>
              <a:t>. Andrea Bertino (SUB Göttingen</a:t>
            </a:r>
            <a:r>
              <a:rPr lang="en-US" sz="1600" dirty="0" smtClean="0">
                <a:solidFill>
                  <a:schemeClr val="tx2"/>
                </a:solidFill>
                <a:latin typeface="Bodoni MT" panose="02070603080606020203" pitchFamily="18" charset="0"/>
              </a:rPr>
              <a:t>)</a:t>
            </a:r>
            <a:br>
              <a:rPr lang="en-US" sz="1600" dirty="0" smtClean="0">
                <a:solidFill>
                  <a:schemeClr val="tx2"/>
                </a:solidFill>
                <a:latin typeface="Bodoni MT" panose="02070603080606020203" pitchFamily="18" charset="0"/>
              </a:rPr>
            </a:br>
            <a:r>
              <a:rPr lang="en-US" sz="1600" dirty="0">
                <a:solidFill>
                  <a:schemeClr val="tx2"/>
                </a:solidFill>
                <a:latin typeface="Bodoni MT" panose="02070603080606020203" pitchFamily="18" charset="0"/>
              </a:rPr>
              <a:t/>
            </a:r>
            <a:br>
              <a:rPr lang="en-US" sz="1600" dirty="0">
                <a:solidFill>
                  <a:schemeClr val="tx2"/>
                </a:solidFill>
                <a:latin typeface="Bodoni MT" panose="02070603080606020203" pitchFamily="18" charset="0"/>
              </a:rPr>
            </a:br>
            <a:r>
              <a:rPr lang="en-US" sz="1600" dirty="0" smtClean="0">
                <a:solidFill>
                  <a:schemeClr val="tx2"/>
                </a:solidFill>
                <a:latin typeface="Bodoni MT" panose="02070603080606020203" pitchFamily="18" charset="0"/>
              </a:rPr>
              <a:t>		</a:t>
            </a:r>
            <a:r>
              <a:rPr lang="en-US" sz="1600" i="1" dirty="0" smtClean="0">
                <a:solidFill>
                  <a:schemeClr val="tx2"/>
                </a:solidFill>
                <a:latin typeface="Bodoni MT" panose="02070603080606020203" pitchFamily="18" charset="0"/>
              </a:rPr>
              <a:t>2nd AEUP Conference: (Re-)Shaping University Presses and Institutional Publishing</a:t>
            </a:r>
            <a:br>
              <a:rPr lang="en-US" sz="1600" i="1" dirty="0" smtClean="0">
                <a:solidFill>
                  <a:schemeClr val="tx2"/>
                </a:solidFill>
                <a:latin typeface="Bodoni MT" panose="02070603080606020203" pitchFamily="18" charset="0"/>
              </a:rPr>
            </a:br>
            <a:r>
              <a:rPr lang="en-US" sz="1600" i="1" dirty="0" smtClean="0">
                <a:solidFill>
                  <a:schemeClr val="tx2"/>
                </a:solidFill>
                <a:latin typeface="Bodoni MT" panose="02070603080606020203" pitchFamily="18" charset="0"/>
              </a:rPr>
              <a:t>		Brno, Czech Republic, 13-14 June 2019</a:t>
            </a:r>
            <a:endParaRPr sz="1600" dirty="0">
              <a:solidFill>
                <a:schemeClr val="tx2"/>
              </a:solidFill>
              <a:latin typeface="Bodoni MT" panose="02070603080606020203" pitchFamily="18" charset="0"/>
            </a:endParaRPr>
          </a:p>
        </p:txBody>
      </p:sp>
      <p:sp>
        <p:nvSpPr>
          <p:cNvPr id="91" name="Google Shape;91;p1"/>
          <p:cNvSpPr>
            <a:spLocks noChangeAspect="1"/>
          </p:cNvSpPr>
          <p:nvPr/>
        </p:nvSpPr>
        <p:spPr>
          <a:xfrm>
            <a:off x="3347864" y="71292"/>
            <a:ext cx="2871090" cy="418968"/>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p:nvPr/>
        </p:nvSpPr>
        <p:spPr>
          <a:xfrm>
            <a:off x="6987481" y="5931991"/>
            <a:ext cx="1501200" cy="566100"/>
          </a:xfrm>
          <a:prstGeom prst="rect">
            <a:avLst/>
          </a:prstGeom>
          <a:blipFill rotWithShape="1">
            <a:blip r:embed="rId6">
              <a:alphaModFix/>
              <a:extLst>
                <a:ext uri="{BEBA8EAE-BF5A-486C-A8C5-ECC9F3942E4B}">
                  <a14:imgProps xmlns:a14="http://schemas.microsoft.com/office/drawing/2010/main">
                    <a14:imgLayer r:embed="rId7">
                      <a14:imgEffect>
                        <a14:brightnessContrast contrast="40000"/>
                      </a14:imgEffect>
                    </a14:imgLayer>
                  </a14:imgProps>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28" name="Picture 4" descr="C:\Users\bertino\Pictures\LOGO PARTNERS\logo univerlag ritagliat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9785" y="6008887"/>
            <a:ext cx="3127248" cy="48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99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Bild 2" descr="https://lh6.googleusercontent.com/ptScJEIr3Bxsn2YLkKv1_wrZsMNLp-W0T0SafPuURZ8jDkLXnynGIiuQGEFnbxkrYIPSE9WmT9sGhWeEeA6MKhCowWn9r-d4acxB2r2OPVmS4L6-iaxdyoB8Y8nd0UZE54wMrcmC"/>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8774430" cy="4928616"/>
          </a:xfrm>
          <a:prstGeom prst="rect">
            <a:avLst/>
          </a:prstGeom>
          <a:noFill/>
          <a:ln>
            <a:noFill/>
          </a:ln>
        </p:spPr>
      </p:pic>
    </p:spTree>
    <p:extLst>
      <p:ext uri="{BB962C8B-B14F-4D97-AF65-F5344CB8AC3E}">
        <p14:creationId xmlns:p14="http://schemas.microsoft.com/office/powerpoint/2010/main" val="2113069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0"/>
            <a:ext cx="7319357" cy="6789420"/>
          </a:xfr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89451"/>
            <a:ext cx="4694613" cy="5137265"/>
          </a:xfrm>
          <a:prstGeom prst="rect">
            <a:avLst/>
          </a:prstGeom>
        </p:spPr>
      </p:pic>
    </p:spTree>
    <p:extLst>
      <p:ext uri="{BB962C8B-B14F-4D97-AF65-F5344CB8AC3E}">
        <p14:creationId xmlns:p14="http://schemas.microsoft.com/office/powerpoint/2010/main" val="57679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244009"/>
            <a:ext cx="6844284" cy="5980176"/>
          </a:xfrm>
        </p:spPr>
      </p:pic>
      <p:sp>
        <p:nvSpPr>
          <p:cNvPr id="5" name="Rechteck 4"/>
          <p:cNvSpPr/>
          <p:nvPr/>
        </p:nvSpPr>
        <p:spPr>
          <a:xfrm>
            <a:off x="1475656" y="5877272"/>
            <a:ext cx="2088232" cy="2880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mit Pfeil 6"/>
          <p:cNvCxnSpPr/>
          <p:nvPr/>
        </p:nvCxnSpPr>
        <p:spPr>
          <a:xfrm flipH="1">
            <a:off x="3707904" y="6021288"/>
            <a:ext cx="122413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15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0"/>
            <a:ext cx="7319357" cy="6789420"/>
          </a:xfr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44623"/>
            <a:ext cx="5651615" cy="5146617"/>
          </a:xfrm>
          <a:prstGeom prst="rect">
            <a:avLst/>
          </a:prstGeom>
        </p:spPr>
      </p:pic>
    </p:spTree>
    <p:extLst>
      <p:ext uri="{BB962C8B-B14F-4D97-AF65-F5344CB8AC3E}">
        <p14:creationId xmlns:p14="http://schemas.microsoft.com/office/powerpoint/2010/main" val="231578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4920" y="116632"/>
            <a:ext cx="7100773" cy="4988966"/>
          </a:xfr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920" y="4004508"/>
            <a:ext cx="3444240" cy="2202180"/>
          </a:xfrm>
          <a:prstGeom prst="rect">
            <a:avLst/>
          </a:prstGeom>
        </p:spPr>
      </p:pic>
      <p:sp>
        <p:nvSpPr>
          <p:cNvPr id="6" name="Rechteck 5"/>
          <p:cNvSpPr/>
          <p:nvPr/>
        </p:nvSpPr>
        <p:spPr>
          <a:xfrm>
            <a:off x="7163626" y="1916832"/>
            <a:ext cx="1296806" cy="5040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mit Pfeil 7"/>
          <p:cNvCxnSpPr/>
          <p:nvPr/>
        </p:nvCxnSpPr>
        <p:spPr>
          <a:xfrm>
            <a:off x="6084168" y="2150300"/>
            <a:ext cx="86409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1202608" y="5900396"/>
            <a:ext cx="3136054" cy="40892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mit Pfeil 10"/>
          <p:cNvCxnSpPr/>
          <p:nvPr/>
        </p:nvCxnSpPr>
        <p:spPr>
          <a:xfrm flipH="1">
            <a:off x="4463988" y="6104858"/>
            <a:ext cx="122413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7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0"/>
            <a:ext cx="7319357" cy="6789420"/>
          </a:xfr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0725" y="1449078"/>
            <a:ext cx="5115445" cy="5149735"/>
          </a:xfrm>
          <a:prstGeom prst="rect">
            <a:avLst/>
          </a:prstGeom>
        </p:spPr>
      </p:pic>
    </p:spTree>
    <p:extLst>
      <p:ext uri="{BB962C8B-B14F-4D97-AF65-F5344CB8AC3E}">
        <p14:creationId xmlns:p14="http://schemas.microsoft.com/office/powerpoint/2010/main" val="86994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769" y="274638"/>
            <a:ext cx="8933231" cy="6276442"/>
          </a:xfrm>
        </p:spPr>
      </p:pic>
      <p:sp>
        <p:nvSpPr>
          <p:cNvPr id="5" name="Rechteck 4"/>
          <p:cNvSpPr/>
          <p:nvPr/>
        </p:nvSpPr>
        <p:spPr>
          <a:xfrm>
            <a:off x="210769" y="4941168"/>
            <a:ext cx="2128983" cy="13681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mit Pfeil 6"/>
          <p:cNvCxnSpPr/>
          <p:nvPr/>
        </p:nvCxnSpPr>
        <p:spPr>
          <a:xfrm flipH="1">
            <a:off x="2411760" y="5625244"/>
            <a:ext cx="136815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8" name="Grafik 7" descr="Altmetric – Reassembling the Republic of Letters in the Digital Age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 y="1052736"/>
            <a:ext cx="9144000" cy="5020235"/>
          </a:xfrm>
          <a:prstGeom prst="rect">
            <a:avLst/>
          </a:prstGeom>
        </p:spPr>
      </p:pic>
    </p:spTree>
    <p:extLst>
      <p:ext uri="{BB962C8B-B14F-4D97-AF65-F5344CB8AC3E}">
        <p14:creationId xmlns:p14="http://schemas.microsoft.com/office/powerpoint/2010/main" val="257964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435280" cy="936104"/>
          </a:xfrm>
        </p:spPr>
        <p:txBody>
          <a:bodyPr>
            <a:noAutofit/>
          </a:bodyPr>
          <a:lstStyle/>
          <a:p>
            <a:pPr algn="l">
              <a:lnSpc>
                <a:spcPct val="100000"/>
              </a:lnSpc>
            </a:pPr>
            <a:r>
              <a:rPr lang="de-DE" sz="2800" b="1" dirty="0" smtClean="0">
                <a:solidFill>
                  <a:schemeClr val="accent6"/>
                </a:solidFill>
                <a:effectLst/>
                <a:latin typeface="Bodoni MT" panose="02070603080606020203" pitchFamily="18" charset="0"/>
              </a:rPr>
              <a:t>University </a:t>
            </a:r>
            <a:r>
              <a:rPr lang="de-DE" sz="2800" b="1" dirty="0">
                <a:solidFill>
                  <a:schemeClr val="accent6"/>
                </a:solidFill>
                <a:latin typeface="Bodoni MT" panose="02070603080606020203" pitchFamily="18" charset="0"/>
              </a:rPr>
              <a:t>P</a:t>
            </a:r>
            <a:r>
              <a:rPr lang="de-DE" sz="2800" b="1" dirty="0" smtClean="0">
                <a:solidFill>
                  <a:schemeClr val="accent6"/>
                </a:solidFill>
                <a:effectLst/>
                <a:latin typeface="Bodoni MT" panose="02070603080606020203" pitchFamily="18" charset="0"/>
              </a:rPr>
              <a:t>resses </a:t>
            </a:r>
            <a:r>
              <a:rPr lang="de-DE" sz="2800" b="1" dirty="0" err="1" smtClean="0">
                <a:solidFill>
                  <a:schemeClr val="accent6"/>
                </a:solidFill>
                <a:effectLst/>
                <a:latin typeface="Bodoni MT" panose="02070603080606020203" pitchFamily="18" charset="0"/>
              </a:rPr>
              <a:t>and</a:t>
            </a:r>
            <a:r>
              <a:rPr lang="de-DE" sz="2800" b="1" dirty="0" smtClean="0">
                <a:solidFill>
                  <a:schemeClr val="accent6"/>
                </a:solidFill>
                <a:effectLst/>
                <a:latin typeface="Bodoni MT" panose="02070603080606020203" pitchFamily="18" charset="0"/>
              </a:rPr>
              <a:t> </a:t>
            </a:r>
            <a:r>
              <a:rPr lang="de-DE" sz="2800" b="1" dirty="0" err="1">
                <a:solidFill>
                  <a:schemeClr val="accent6"/>
                </a:solidFill>
                <a:latin typeface="Bodoni MT" panose="02070603080606020203" pitchFamily="18" charset="0"/>
              </a:rPr>
              <a:t>i</a:t>
            </a:r>
            <a:r>
              <a:rPr lang="de-DE" sz="2800" b="1" dirty="0" err="1" smtClean="0">
                <a:solidFill>
                  <a:schemeClr val="accent6"/>
                </a:solidFill>
                <a:effectLst/>
                <a:latin typeface="Bodoni MT" panose="02070603080606020203" pitchFamily="18" charset="0"/>
              </a:rPr>
              <a:t>nfrastructural</a:t>
            </a:r>
            <a:r>
              <a:rPr lang="de-DE" sz="2800" b="1" dirty="0" smtClean="0">
                <a:solidFill>
                  <a:schemeClr val="accent6"/>
                </a:solidFill>
                <a:effectLst/>
                <a:latin typeface="Bodoni MT" panose="02070603080606020203" pitchFamily="18" charset="0"/>
              </a:rPr>
              <a:t> </a:t>
            </a:r>
            <a:r>
              <a:rPr lang="de-DE" sz="2800" b="1" dirty="0">
                <a:solidFill>
                  <a:schemeClr val="accent6"/>
                </a:solidFill>
                <a:latin typeface="Bodoni MT" panose="02070603080606020203" pitchFamily="18" charset="0"/>
              </a:rPr>
              <a:t>P</a:t>
            </a:r>
            <a:r>
              <a:rPr lang="de-DE" sz="2800" b="1" dirty="0" smtClean="0">
                <a:solidFill>
                  <a:schemeClr val="accent6"/>
                </a:solidFill>
                <a:effectLst/>
                <a:latin typeface="Bodoni MT" panose="02070603080606020203" pitchFamily="18" charset="0"/>
              </a:rPr>
              <a:t>rojects </a:t>
            </a:r>
            <a:br>
              <a:rPr lang="de-DE" sz="2800" b="1" dirty="0" smtClean="0">
                <a:solidFill>
                  <a:schemeClr val="accent6"/>
                </a:solidFill>
                <a:effectLst/>
                <a:latin typeface="Bodoni MT" panose="02070603080606020203" pitchFamily="18" charset="0"/>
              </a:rPr>
            </a:br>
            <a:r>
              <a:rPr lang="de-DE" sz="2800" b="1" dirty="0" smtClean="0">
                <a:solidFill>
                  <a:schemeClr val="accent6"/>
                </a:solidFill>
                <a:effectLst/>
                <a:latin typeface="Bodoni MT" panose="02070603080606020203" pitchFamily="18" charset="0"/>
              </a:rPr>
              <a:t>						</a:t>
            </a:r>
            <a:r>
              <a:rPr lang="de-DE" sz="2800" b="1" i="1" dirty="0" smtClean="0">
                <a:solidFill>
                  <a:schemeClr val="accent6"/>
                </a:solidFill>
                <a:effectLst>
                  <a:outerShdw blurRad="38100" dist="38100" dir="2700000" algn="tl">
                    <a:srgbClr val="000000">
                      <a:alpha val="43137"/>
                    </a:srgbClr>
                  </a:outerShdw>
                </a:effectLst>
                <a:latin typeface="Bodoni MT" panose="02070603080606020203" pitchFamily="18" charset="0"/>
              </a:rPr>
              <a:t>General Thesis</a:t>
            </a:r>
            <a:endParaRPr lang="de-DE" sz="2800" b="1" i="1" dirty="0">
              <a:solidFill>
                <a:schemeClr val="accent6"/>
              </a:solidFill>
              <a:effectLst>
                <a:outerShdw blurRad="38100" dist="38100" dir="2700000" algn="tl">
                  <a:srgbClr val="000000">
                    <a:alpha val="43137"/>
                  </a:srgbClr>
                </a:outerShdw>
              </a:effectLst>
              <a:latin typeface="Bodoni MT" panose="02070603080606020203" pitchFamily="18" charset="0"/>
            </a:endParaRPr>
          </a:p>
        </p:txBody>
      </p:sp>
      <p:sp>
        <p:nvSpPr>
          <p:cNvPr id="3" name="Inhaltsplatzhalter 2"/>
          <p:cNvSpPr>
            <a:spLocks noGrp="1"/>
          </p:cNvSpPr>
          <p:nvPr>
            <p:ph idx="1"/>
          </p:nvPr>
        </p:nvSpPr>
        <p:spPr>
          <a:xfrm>
            <a:off x="662880" y="2348880"/>
            <a:ext cx="8229600" cy="2304257"/>
          </a:xfrm>
        </p:spPr>
        <p:txBody>
          <a:bodyPr anchor="ctr">
            <a:noAutofit/>
          </a:bodyPr>
          <a:lstStyle/>
          <a:p>
            <a:pPr marL="0" indent="0" algn="r">
              <a:lnSpc>
                <a:spcPct val="150000"/>
              </a:lnSpc>
              <a:buNone/>
            </a:pPr>
            <a:r>
              <a:rPr lang="en-US" sz="2600" b="1" dirty="0" smtClean="0">
                <a:latin typeface="Garamond" panose="02020404030301010803" pitchFamily="18" charset="0"/>
              </a:rPr>
              <a:t>The University Press as a </a:t>
            </a:r>
            <a:r>
              <a:rPr lang="en-US" sz="2600" b="1" i="1" dirty="0" err="1" smtClean="0">
                <a:latin typeface="Garamond" panose="02020404030301010803" pitchFamily="18" charset="0"/>
              </a:rPr>
              <a:t>glocal</a:t>
            </a:r>
            <a:r>
              <a:rPr lang="en-US" sz="2600" b="1" dirty="0" smtClean="0">
                <a:latin typeface="Garamond" panose="02020404030301010803" pitchFamily="18" charset="0"/>
              </a:rPr>
              <a:t> actor</a:t>
            </a:r>
            <a:endParaRPr lang="en-US" sz="2600" dirty="0" smtClean="0">
              <a:latin typeface="Garamond" panose="02020404030301010803" pitchFamily="18" charset="0"/>
            </a:endParaRPr>
          </a:p>
          <a:p>
            <a:pPr marL="0" indent="0" algn="r">
              <a:lnSpc>
                <a:spcPct val="125000"/>
              </a:lnSpc>
              <a:buNone/>
            </a:pPr>
            <a:r>
              <a:rPr lang="en-US" sz="2600">
                <a:latin typeface="Garamond" panose="02020404030301010803" pitchFamily="18" charset="0"/>
              </a:rPr>
              <a:t> </a:t>
            </a:r>
            <a:r>
              <a:rPr lang="en-US" sz="2600" smtClean="0">
                <a:latin typeface="Garamond" panose="02020404030301010803" pitchFamily="18" charset="0"/>
              </a:rPr>
              <a:t>‘By </a:t>
            </a:r>
            <a:r>
              <a:rPr lang="en-US" sz="2600" dirty="0">
                <a:latin typeface="Garamond" panose="02020404030301010803" pitchFamily="18" charset="0"/>
              </a:rPr>
              <a:t>participating in infrastructural projects, also the small, non-profit university presses, while primarily designed for local academic communities, can influence the development of the entire publishing landscape and contribute to the preservation of </a:t>
            </a:r>
            <a:r>
              <a:rPr lang="en-US" sz="2600" dirty="0" err="1">
                <a:latin typeface="Garamond" panose="02020404030301010803" pitchFamily="18" charset="0"/>
              </a:rPr>
              <a:t>bibliodiversity</a:t>
            </a:r>
            <a:r>
              <a:rPr lang="en-US" sz="2600" dirty="0">
                <a:latin typeface="Garamond" panose="02020404030301010803" pitchFamily="18" charset="0"/>
              </a:rPr>
              <a:t>’</a:t>
            </a:r>
            <a:endParaRPr lang="de-DE" sz="2600" dirty="0">
              <a:latin typeface="Garamond" panose="02020404030301010803" pitchFamily="18" charset="0"/>
            </a:endParaRPr>
          </a:p>
        </p:txBody>
      </p:sp>
    </p:spTree>
    <p:extLst>
      <p:ext uri="{BB962C8B-B14F-4D97-AF65-F5344CB8AC3E}">
        <p14:creationId xmlns:p14="http://schemas.microsoft.com/office/powerpoint/2010/main" val="185939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1" y="260648"/>
            <a:ext cx="8685312" cy="865621"/>
          </a:xfrm>
        </p:spPr>
        <p:txBody>
          <a:bodyPr>
            <a:normAutofit/>
          </a:bodyPr>
          <a:lstStyle/>
          <a:p>
            <a:pPr algn="l">
              <a:lnSpc>
                <a:spcPct val="100000"/>
              </a:lnSpc>
            </a:pPr>
            <a:r>
              <a:rPr lang="en-US" sz="2800" b="1" dirty="0" smtClean="0">
                <a:solidFill>
                  <a:schemeClr val="accent6"/>
                </a:solidFill>
                <a:effectLst/>
                <a:latin typeface="Bodoni MT" panose="02070603080606020203" pitchFamily="18" charset="0"/>
              </a:rPr>
              <a:t>Why and how University Presses can take </a:t>
            </a:r>
            <a:r>
              <a:rPr lang="en-US" sz="2800" b="1" dirty="0" smtClean="0">
                <a:solidFill>
                  <a:schemeClr val="accent6"/>
                </a:solidFill>
                <a:latin typeface="Bodoni MT" panose="02070603080606020203" pitchFamily="18" charset="0"/>
              </a:rPr>
              <a:t>care of </a:t>
            </a:r>
            <a:r>
              <a:rPr lang="en-US" sz="2800" b="1" i="1" dirty="0" err="1" smtClean="0">
                <a:solidFill>
                  <a:schemeClr val="accent6"/>
                </a:solidFill>
                <a:latin typeface="Bodoni MT" panose="02070603080606020203" pitchFamily="18" charset="0"/>
              </a:rPr>
              <a:t>B</a:t>
            </a:r>
            <a:r>
              <a:rPr lang="en-US" sz="2800" b="1" i="1" dirty="0" err="1" smtClean="0">
                <a:solidFill>
                  <a:schemeClr val="accent6"/>
                </a:solidFill>
                <a:effectLst/>
                <a:latin typeface="Bodoni MT" panose="02070603080606020203" pitchFamily="18" charset="0"/>
              </a:rPr>
              <a:t>ibliodiversity</a:t>
            </a:r>
            <a:endParaRPr lang="de-DE" sz="2800" b="1" i="1" dirty="0">
              <a:solidFill>
                <a:schemeClr val="accent6"/>
              </a:solidFill>
              <a:effectLst/>
              <a:latin typeface="Bodoni MT" panose="02070603080606020203" pitchFamily="18" charset="0"/>
            </a:endParaRPr>
          </a:p>
        </p:txBody>
      </p:sp>
      <p:sp>
        <p:nvSpPr>
          <p:cNvPr id="12" name="Textfeld 11"/>
          <p:cNvSpPr txBox="1"/>
          <p:nvPr/>
        </p:nvSpPr>
        <p:spPr>
          <a:xfrm>
            <a:off x="243813" y="1340768"/>
            <a:ext cx="3461823" cy="2527132"/>
          </a:xfrm>
          <a:prstGeom prst="rect">
            <a:avLst/>
          </a:prstGeom>
          <a:noFill/>
          <a:ln w="38100">
            <a:solidFill>
              <a:schemeClr val="tx2"/>
            </a:solidFill>
          </a:ln>
        </p:spPr>
        <p:txBody>
          <a:bodyPr wrap="square" lIns="64291" tIns="32146" rIns="64291" bIns="32146" rtlCol="0">
            <a:spAutoFit/>
          </a:bodyPr>
          <a:lstStyle/>
          <a:p>
            <a:pPr algn="ctr"/>
            <a:r>
              <a:rPr lang="en-US" sz="2000" dirty="0" smtClean="0">
                <a:solidFill>
                  <a:srgbClr val="FF0000"/>
                </a:solidFill>
                <a:latin typeface="Garamond" panose="02020404030301010803" pitchFamily="18" charset="0"/>
              </a:rPr>
              <a:t>Problem 1</a:t>
            </a:r>
            <a:r>
              <a:rPr lang="en-US" sz="2000" dirty="0" smtClean="0">
                <a:latin typeface="Garamond" panose="02020404030301010803" pitchFamily="18" charset="0"/>
              </a:rPr>
              <a:t>: </a:t>
            </a:r>
            <a:r>
              <a:rPr lang="en-US" sz="2000" b="1" dirty="0" smtClean="0">
                <a:latin typeface="Garamond" panose="02020404030301010803" pitchFamily="18" charset="0"/>
              </a:rPr>
              <a:t>To small </a:t>
            </a:r>
            <a:r>
              <a:rPr lang="en-US" sz="2000" dirty="0" smtClean="0">
                <a:latin typeface="Garamond" panose="02020404030301010803" pitchFamily="18" charset="0"/>
              </a:rPr>
              <a:t>to have any impact on the global publishing system</a:t>
            </a:r>
            <a:endParaRPr lang="en-US" sz="2000" dirty="0">
              <a:latin typeface="Garamond" panose="02020404030301010803" pitchFamily="18" charset="0"/>
            </a:endParaRPr>
          </a:p>
          <a:p>
            <a:pPr algn="ctr"/>
            <a:r>
              <a:rPr lang="en-US" sz="2000" dirty="0" smtClean="0">
                <a:solidFill>
                  <a:srgbClr val="FF0000"/>
                </a:solidFill>
                <a:latin typeface="Garamond" panose="02020404030301010803" pitchFamily="18" charset="0"/>
              </a:rPr>
              <a:t>Problem 2</a:t>
            </a:r>
            <a:r>
              <a:rPr lang="en-US" sz="2000" dirty="0" smtClean="0">
                <a:latin typeface="Garamond" panose="02020404030301010803" pitchFamily="18" charset="0"/>
              </a:rPr>
              <a:t>: </a:t>
            </a:r>
            <a:r>
              <a:rPr lang="en-US" sz="2000" b="1" dirty="0">
                <a:latin typeface="Garamond" panose="02020404030301010803" pitchFamily="18" charset="0"/>
              </a:rPr>
              <a:t>No motivation to change well consolidated workflows </a:t>
            </a:r>
            <a:r>
              <a:rPr lang="en-US" sz="2000" b="1" dirty="0" smtClean="0">
                <a:latin typeface="Garamond" panose="02020404030301010803" pitchFamily="18" charset="0"/>
              </a:rPr>
              <a:t>when </a:t>
            </a:r>
            <a:r>
              <a:rPr lang="en-US" sz="2000" b="1" dirty="0">
                <a:latin typeface="Garamond" panose="02020404030301010803" pitchFamily="18" charset="0"/>
              </a:rPr>
              <a:t>their work is absolutely satisfactory for the local </a:t>
            </a:r>
            <a:r>
              <a:rPr lang="en-US" sz="2000" b="1" dirty="0" smtClean="0">
                <a:latin typeface="Garamond" panose="02020404030301010803" pitchFamily="18" charset="0"/>
              </a:rPr>
              <a:t>community </a:t>
            </a:r>
            <a:endParaRPr lang="en-US" sz="2000" dirty="0" smtClean="0">
              <a:latin typeface="Garamond" panose="02020404030301010803" pitchFamily="18" charset="0"/>
            </a:endParaRPr>
          </a:p>
        </p:txBody>
      </p:sp>
      <p:sp>
        <p:nvSpPr>
          <p:cNvPr id="13" name="Textfeld 12"/>
          <p:cNvSpPr txBox="1"/>
          <p:nvPr/>
        </p:nvSpPr>
        <p:spPr>
          <a:xfrm>
            <a:off x="4811835" y="1861877"/>
            <a:ext cx="3911203" cy="1296026"/>
          </a:xfrm>
          <a:prstGeom prst="rect">
            <a:avLst/>
          </a:prstGeom>
          <a:noFill/>
          <a:ln w="38100">
            <a:solidFill>
              <a:schemeClr val="tx2"/>
            </a:solidFill>
          </a:ln>
        </p:spPr>
        <p:txBody>
          <a:bodyPr wrap="square" lIns="64291" tIns="32146" rIns="64291" bIns="32146" rtlCol="0">
            <a:spAutoFit/>
          </a:bodyPr>
          <a:lstStyle/>
          <a:p>
            <a:pPr algn="ctr"/>
            <a:r>
              <a:rPr lang="de-DE" sz="2000" dirty="0" err="1" smtClean="0">
                <a:solidFill>
                  <a:schemeClr val="accent3"/>
                </a:solidFill>
                <a:latin typeface="Garamond" panose="02020404030301010803" pitchFamily="18" charset="0"/>
              </a:rPr>
              <a:t>Possible</a:t>
            </a:r>
            <a:r>
              <a:rPr lang="de-DE" sz="2000" dirty="0" smtClean="0">
                <a:solidFill>
                  <a:schemeClr val="accent3"/>
                </a:solidFill>
                <a:latin typeface="Garamond" panose="02020404030301010803" pitchFamily="18" charset="0"/>
              </a:rPr>
              <a:t> Solution</a:t>
            </a:r>
            <a:r>
              <a:rPr lang="de-DE" sz="2000" dirty="0" smtClean="0">
                <a:latin typeface="Garamond" panose="02020404030301010803" pitchFamily="18" charset="0"/>
              </a:rPr>
              <a:t>: </a:t>
            </a:r>
            <a:r>
              <a:rPr lang="de-DE" sz="2000" b="1" dirty="0" err="1" smtClean="0">
                <a:latin typeface="Garamond" panose="02020404030301010803" pitchFamily="18" charset="0"/>
              </a:rPr>
              <a:t>Participating</a:t>
            </a:r>
            <a:r>
              <a:rPr lang="de-DE" sz="2000" b="1" dirty="0" smtClean="0">
                <a:latin typeface="Garamond" panose="02020404030301010803" pitchFamily="18" charset="0"/>
              </a:rPr>
              <a:t> </a:t>
            </a:r>
            <a:r>
              <a:rPr lang="de-DE" sz="2000" b="1" dirty="0">
                <a:latin typeface="Garamond" panose="02020404030301010803" pitchFamily="18" charset="0"/>
              </a:rPr>
              <a:t>in </a:t>
            </a:r>
            <a:r>
              <a:rPr lang="de-DE" sz="2000" b="1" dirty="0" err="1">
                <a:latin typeface="Garamond" panose="02020404030301010803" pitchFamily="18" charset="0"/>
              </a:rPr>
              <a:t>infrastructural</a:t>
            </a:r>
            <a:r>
              <a:rPr lang="de-DE" sz="2000" b="1" dirty="0">
                <a:latin typeface="Garamond" panose="02020404030301010803" pitchFamily="18" charset="0"/>
              </a:rPr>
              <a:t> </a:t>
            </a:r>
            <a:r>
              <a:rPr lang="de-DE" sz="2000" b="1" dirty="0" err="1">
                <a:latin typeface="Garamond" panose="02020404030301010803" pitchFamily="18" charset="0"/>
              </a:rPr>
              <a:t>projects</a:t>
            </a:r>
            <a:r>
              <a:rPr lang="de-DE" sz="2000" b="1" dirty="0">
                <a:latin typeface="Garamond" panose="02020404030301010803" pitchFamily="18" charset="0"/>
              </a:rPr>
              <a:t> </a:t>
            </a:r>
            <a:r>
              <a:rPr lang="de-DE" sz="2000" b="1" dirty="0" err="1" smtClean="0">
                <a:latin typeface="Garamond" panose="02020404030301010803" pitchFamily="18" charset="0"/>
              </a:rPr>
              <a:t>and</a:t>
            </a:r>
            <a:r>
              <a:rPr lang="de-DE" sz="2000" b="1" dirty="0" smtClean="0">
                <a:latin typeface="Garamond" panose="02020404030301010803" pitchFamily="18" charset="0"/>
              </a:rPr>
              <a:t> </a:t>
            </a:r>
            <a:r>
              <a:rPr lang="de-DE" sz="2000" b="1" dirty="0" err="1" smtClean="0">
                <a:latin typeface="Garamond" panose="02020404030301010803" pitchFamily="18" charset="0"/>
              </a:rPr>
              <a:t>making</a:t>
            </a:r>
            <a:r>
              <a:rPr lang="de-DE" sz="2000" b="1" dirty="0" smtClean="0">
                <a:latin typeface="Garamond" panose="02020404030301010803" pitchFamily="18" charset="0"/>
              </a:rPr>
              <a:t> a </a:t>
            </a:r>
            <a:r>
              <a:rPr lang="de-DE" sz="2000" b="1" dirty="0" err="1" smtClean="0">
                <a:latin typeface="Garamond" panose="02020404030301010803" pitchFamily="18" charset="0"/>
              </a:rPr>
              <a:t>commitment</a:t>
            </a:r>
            <a:r>
              <a:rPr lang="de-DE" sz="2000" b="1" dirty="0" smtClean="0">
                <a:latin typeface="Garamond" panose="02020404030301010803" pitchFamily="18" charset="0"/>
              </a:rPr>
              <a:t> in front </a:t>
            </a:r>
            <a:r>
              <a:rPr lang="de-DE" sz="2000" b="1" dirty="0" err="1" smtClean="0">
                <a:latin typeface="Garamond" panose="02020404030301010803" pitchFamily="18" charset="0"/>
              </a:rPr>
              <a:t>of</a:t>
            </a:r>
            <a:r>
              <a:rPr lang="de-DE" sz="2000" b="1" dirty="0" smtClean="0">
                <a:latin typeface="Garamond" panose="02020404030301010803" pitchFamily="18" charset="0"/>
              </a:rPr>
              <a:t>  a </a:t>
            </a:r>
            <a:r>
              <a:rPr lang="de-DE" sz="2000" b="1" dirty="0" err="1" smtClean="0">
                <a:latin typeface="Garamond" panose="02020404030301010803" pitchFamily="18" charset="0"/>
              </a:rPr>
              <a:t>consortium</a:t>
            </a:r>
            <a:r>
              <a:rPr lang="de-DE" sz="2000" b="1" dirty="0" smtClean="0">
                <a:latin typeface="Garamond" panose="02020404030301010803" pitchFamily="18" charset="0"/>
              </a:rPr>
              <a:t>  </a:t>
            </a:r>
            <a:r>
              <a:rPr lang="de-DE" sz="2000" dirty="0" smtClean="0">
                <a:latin typeface="Garamond" panose="02020404030301010803" pitchFamily="18" charset="0"/>
              </a:rPr>
              <a:t>.</a:t>
            </a:r>
            <a:endParaRPr lang="de-DE" sz="2000" dirty="0">
              <a:latin typeface="Garamond" panose="02020404030301010803" pitchFamily="18" charset="0"/>
            </a:endParaRPr>
          </a:p>
        </p:txBody>
      </p:sp>
      <p:sp>
        <p:nvSpPr>
          <p:cNvPr id="38" name="Rechteck 37"/>
          <p:cNvSpPr/>
          <p:nvPr/>
        </p:nvSpPr>
        <p:spPr>
          <a:xfrm>
            <a:off x="3131840" y="4149080"/>
            <a:ext cx="2880320" cy="803584"/>
          </a:xfrm>
          <a:prstGeom prst="rect">
            <a:avLst/>
          </a:prstGeom>
          <a:ln w="0">
            <a:solidFill>
              <a:schemeClr val="bg1"/>
            </a:solidFill>
          </a:ln>
        </p:spPr>
        <p:txBody>
          <a:bodyPr wrap="square" lIns="64291" tIns="32146" rIns="64291" bIns="32146">
            <a:spAutoFit/>
          </a:bodyPr>
          <a:lstStyle/>
          <a:p>
            <a:pPr algn="ctr"/>
            <a:r>
              <a:rPr lang="en-US" sz="2400" b="1" dirty="0" smtClean="0">
                <a:solidFill>
                  <a:srgbClr val="FF0000"/>
                </a:solidFill>
                <a:latin typeface="Bodoni MT" panose="02070603080606020203" pitchFamily="18" charset="0"/>
              </a:rPr>
              <a:t>But if that doesn't happen…</a:t>
            </a:r>
            <a:endParaRPr lang="de-DE" sz="2400" b="1" dirty="0">
              <a:solidFill>
                <a:srgbClr val="FF0000"/>
              </a:solidFill>
              <a:latin typeface="Bodoni MT" panose="02070603080606020203" pitchFamily="18" charset="0"/>
            </a:endParaRPr>
          </a:p>
        </p:txBody>
      </p:sp>
      <p:sp>
        <p:nvSpPr>
          <p:cNvPr id="39" name="Rechteck 38"/>
          <p:cNvSpPr/>
          <p:nvPr/>
        </p:nvSpPr>
        <p:spPr>
          <a:xfrm>
            <a:off x="971600" y="5154555"/>
            <a:ext cx="7200800" cy="988250"/>
          </a:xfrm>
          <a:prstGeom prst="rect">
            <a:avLst/>
          </a:prstGeom>
          <a:ln w="38100">
            <a:solidFill>
              <a:srgbClr val="FF0000"/>
            </a:solidFill>
          </a:ln>
        </p:spPr>
        <p:txBody>
          <a:bodyPr wrap="square" lIns="64291" tIns="32146" rIns="64291" bIns="32146">
            <a:spAutoFit/>
          </a:bodyPr>
          <a:lstStyle/>
          <a:p>
            <a:pPr algn="ctr"/>
            <a:r>
              <a:rPr lang="en-US" sz="2000" dirty="0">
                <a:latin typeface="Garamond" panose="02020404030301010803" pitchFamily="18" charset="0"/>
              </a:rPr>
              <a:t>…There is a risk that the future of the </a:t>
            </a:r>
            <a:r>
              <a:rPr lang="en-US" sz="2000" dirty="0" smtClean="0">
                <a:latin typeface="Garamond" panose="02020404030301010803" pitchFamily="18" charset="0"/>
              </a:rPr>
              <a:t>OA book </a:t>
            </a:r>
            <a:r>
              <a:rPr lang="en-US" sz="2000" dirty="0">
                <a:latin typeface="Garamond" panose="02020404030301010803" pitchFamily="18" charset="0"/>
              </a:rPr>
              <a:t>will be shaped exclusively by large commercial publishers, which could mean that </a:t>
            </a:r>
            <a:r>
              <a:rPr lang="en-US" sz="2000" dirty="0" smtClean="0">
                <a:latin typeface="Garamond" panose="02020404030301010803" pitchFamily="18" charset="0"/>
              </a:rPr>
              <a:t>past </a:t>
            </a:r>
            <a:r>
              <a:rPr lang="en-US" sz="2000" dirty="0" err="1" smtClean="0">
                <a:latin typeface="Garamond" panose="02020404030301010803" pitchFamily="18" charset="0"/>
              </a:rPr>
              <a:t>distorsions</a:t>
            </a:r>
            <a:r>
              <a:rPr lang="en-US" sz="2000" dirty="0" smtClean="0">
                <a:latin typeface="Garamond" panose="02020404030301010803" pitchFamily="18" charset="0"/>
              </a:rPr>
              <a:t> of the publishing system will </a:t>
            </a:r>
            <a:r>
              <a:rPr lang="en-US" sz="2000" dirty="0">
                <a:latin typeface="Garamond" panose="02020404030301010803" pitchFamily="18" charset="0"/>
              </a:rPr>
              <a:t>continue to </a:t>
            </a:r>
            <a:r>
              <a:rPr lang="en-US" sz="2000" dirty="0" smtClean="0">
                <a:latin typeface="Garamond" panose="02020404030301010803" pitchFamily="18" charset="0"/>
              </a:rPr>
              <a:t>exist</a:t>
            </a:r>
            <a:endParaRPr lang="de-DE" sz="2000" dirty="0">
              <a:latin typeface="Garamond" panose="02020404030301010803" pitchFamily="18" charset="0"/>
            </a:endParaRPr>
          </a:p>
        </p:txBody>
      </p:sp>
      <p:cxnSp>
        <p:nvCxnSpPr>
          <p:cNvPr id="5" name="Gerade Verbindung mit Pfeil 4"/>
          <p:cNvCxnSpPr/>
          <p:nvPr/>
        </p:nvCxnSpPr>
        <p:spPr>
          <a:xfrm flipV="1">
            <a:off x="3705636" y="2496537"/>
            <a:ext cx="1110661" cy="13353"/>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67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ppt_x"/>
                                          </p:val>
                                        </p:tav>
                                        <p:tav tm="100000">
                                          <p:val>
                                            <p:strVal val="#ppt_x"/>
                                          </p:val>
                                        </p:tav>
                                      </p:tavLst>
                                    </p:anim>
                                    <p:anim calcmode="lin" valueType="num">
                                      <p:cBhvr additive="base">
                                        <p:cTn id="1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circle(in)">
                                      <p:cBhvr>
                                        <p:cTn id="20"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5097" y="1340768"/>
            <a:ext cx="8786813" cy="372696"/>
          </a:xfrm>
          <a:prstGeom prst="rect">
            <a:avLst/>
          </a:prstGeom>
          <a:noFill/>
          <a:ln w="57150">
            <a:noFill/>
          </a:ln>
        </p:spPr>
        <p:txBody>
          <a:bodyPr wrap="square" lIns="64291" tIns="32146" rIns="64291" bIns="32146" rtlCol="0">
            <a:spAutoFit/>
          </a:bodyPr>
          <a:lstStyle/>
          <a:p>
            <a:pPr algn="r"/>
            <a:r>
              <a:rPr lang="en-US" sz="2000" b="1" dirty="0" smtClean="0">
                <a:latin typeface="Garamond" panose="02020404030301010803" pitchFamily="18" charset="0"/>
              </a:rPr>
              <a:t>‘</a:t>
            </a:r>
            <a:r>
              <a:rPr lang="en-US" sz="2000" b="1" dirty="0">
                <a:latin typeface="Garamond" panose="02020404030301010803" pitchFamily="18" charset="0"/>
              </a:rPr>
              <a:t>University </a:t>
            </a:r>
            <a:r>
              <a:rPr lang="en-US" sz="2000" b="1" dirty="0" smtClean="0">
                <a:latin typeface="Garamond" panose="02020404030301010803" pitchFamily="18" charset="0"/>
              </a:rPr>
              <a:t>presses may enjoy </a:t>
            </a:r>
            <a:r>
              <a:rPr lang="en-US" sz="2000" b="1" dirty="0">
                <a:latin typeface="Garamond" panose="02020404030301010803" pitchFamily="18" charset="0"/>
              </a:rPr>
              <a:t>a </a:t>
            </a:r>
            <a:r>
              <a:rPr lang="en-US" sz="2000" b="1" dirty="0" smtClean="0">
                <a:latin typeface="Garamond" panose="02020404030301010803" pitchFamily="18" charset="0"/>
              </a:rPr>
              <a:t>privileged position’ </a:t>
            </a:r>
          </a:p>
        </p:txBody>
      </p:sp>
      <p:sp>
        <p:nvSpPr>
          <p:cNvPr id="5" name="Titel 1"/>
          <p:cNvSpPr>
            <a:spLocks noGrp="1"/>
          </p:cNvSpPr>
          <p:nvPr>
            <p:ph type="title"/>
          </p:nvPr>
        </p:nvSpPr>
        <p:spPr>
          <a:xfrm>
            <a:off x="232172" y="260648"/>
            <a:ext cx="8516292" cy="1008112"/>
          </a:xfrm>
        </p:spPr>
        <p:txBody>
          <a:bodyPr>
            <a:noAutofit/>
          </a:bodyPr>
          <a:lstStyle/>
          <a:p>
            <a:pPr algn="l">
              <a:lnSpc>
                <a:spcPct val="100000"/>
              </a:lnSpc>
            </a:pPr>
            <a:r>
              <a:rPr lang="en-US" sz="2800" b="1" dirty="0">
                <a:solidFill>
                  <a:schemeClr val="accent6"/>
                </a:solidFill>
                <a:effectLst/>
                <a:latin typeface="Bodoni MT" panose="02070603080606020203" pitchFamily="18" charset="0"/>
              </a:rPr>
              <a:t>University </a:t>
            </a:r>
            <a:r>
              <a:rPr lang="en-US" sz="2800" b="1" dirty="0" smtClean="0">
                <a:solidFill>
                  <a:schemeClr val="accent6"/>
                </a:solidFill>
                <a:effectLst/>
                <a:latin typeface="Bodoni MT" panose="02070603080606020203" pitchFamily="18" charset="0"/>
              </a:rPr>
              <a:t>Presses as </a:t>
            </a:r>
            <a:r>
              <a:rPr lang="en-US" sz="2800" b="1" dirty="0" err="1">
                <a:solidFill>
                  <a:schemeClr val="accent6"/>
                </a:solidFill>
                <a:latin typeface="Bodoni MT" panose="02070603080606020203" pitchFamily="18" charset="0"/>
              </a:rPr>
              <a:t>g</a:t>
            </a:r>
            <a:r>
              <a:rPr lang="en-US" sz="2800" b="1" dirty="0" err="1" smtClean="0">
                <a:solidFill>
                  <a:schemeClr val="accent6"/>
                </a:solidFill>
                <a:effectLst/>
                <a:latin typeface="Bodoni MT" panose="02070603080606020203" pitchFamily="18" charset="0"/>
              </a:rPr>
              <a:t>local</a:t>
            </a:r>
            <a:r>
              <a:rPr lang="en-US" sz="2800" b="1" dirty="0" smtClean="0">
                <a:solidFill>
                  <a:schemeClr val="accent6"/>
                </a:solidFill>
                <a:latin typeface="Bodoni MT" panose="02070603080606020203" pitchFamily="18" charset="0"/>
              </a:rPr>
              <a:t> </a:t>
            </a:r>
            <a:r>
              <a:rPr lang="en-US" sz="2800" b="1" dirty="0" smtClean="0">
                <a:solidFill>
                  <a:schemeClr val="accent6"/>
                </a:solidFill>
                <a:effectLst/>
                <a:latin typeface="Bodoni MT" panose="02070603080606020203" pitchFamily="18" charset="0"/>
              </a:rPr>
              <a:t>Actors </a:t>
            </a:r>
            <a:r>
              <a:rPr lang="en-US" sz="2800" b="1" dirty="0">
                <a:solidFill>
                  <a:schemeClr val="accent6"/>
                </a:solidFill>
                <a:effectLst/>
                <a:latin typeface="Bodoni MT" panose="02070603080606020203" pitchFamily="18" charset="0"/>
              </a:rPr>
              <a:t>in the </a:t>
            </a:r>
            <a:r>
              <a:rPr lang="en-US" sz="2800" b="1" dirty="0" smtClean="0">
                <a:solidFill>
                  <a:schemeClr val="accent6"/>
                </a:solidFill>
                <a:effectLst/>
                <a:latin typeface="Bodoni MT" panose="02070603080606020203" pitchFamily="18" charset="0"/>
              </a:rPr>
              <a:t>transition to </a:t>
            </a:r>
            <a:r>
              <a:rPr lang="en-US" sz="2800" b="1" dirty="0">
                <a:solidFill>
                  <a:schemeClr val="accent6"/>
                </a:solidFill>
                <a:effectLst/>
                <a:latin typeface="Bodoni MT" panose="02070603080606020203" pitchFamily="18" charset="0"/>
              </a:rPr>
              <a:t>the OA M</a:t>
            </a:r>
            <a:r>
              <a:rPr lang="en-US" sz="2800" b="1" dirty="0" smtClean="0">
                <a:solidFill>
                  <a:schemeClr val="accent6"/>
                </a:solidFill>
                <a:effectLst/>
                <a:latin typeface="Bodoni MT" panose="02070603080606020203" pitchFamily="18" charset="0"/>
              </a:rPr>
              <a:t>onograph</a:t>
            </a:r>
            <a:endParaRPr lang="de-DE" sz="2800" b="1" dirty="0">
              <a:solidFill>
                <a:schemeClr val="accent6"/>
              </a:solidFill>
              <a:effectLst/>
              <a:latin typeface="Bodoni MT" panose="02070603080606020203" pitchFamily="18" charset="0"/>
            </a:endParaRPr>
          </a:p>
        </p:txBody>
      </p:sp>
      <p:graphicFrame>
        <p:nvGraphicFramePr>
          <p:cNvPr id="14" name="Diagramm 13"/>
          <p:cNvGraphicFramePr/>
          <p:nvPr>
            <p:extLst>
              <p:ext uri="{D42A27DB-BD31-4B8C-83A1-F6EECF244321}">
                <p14:modId xmlns:p14="http://schemas.microsoft.com/office/powerpoint/2010/main" val="3677900428"/>
              </p:ext>
            </p:extLst>
          </p:nvPr>
        </p:nvGraphicFramePr>
        <p:xfrm>
          <a:off x="0" y="1916832"/>
          <a:ext cx="9143999" cy="49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088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dirty="0"/>
          </a:p>
        </p:txBody>
      </p:sp>
      <p:pic>
        <p:nvPicPr>
          <p:cNvPr id="2050" name="Picture 2" descr="C:\Users\bertino\Pictures\aldo-manuzio-simbolo-festina-len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740" y="669938"/>
            <a:ext cx="4160520" cy="545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126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77488" y="116632"/>
            <a:ext cx="8589023" cy="792088"/>
          </a:xfrm>
        </p:spPr>
        <p:txBody>
          <a:bodyPr>
            <a:noAutofit/>
          </a:bodyPr>
          <a:lstStyle/>
          <a:p>
            <a:pPr algn="l">
              <a:lnSpc>
                <a:spcPts val="2800"/>
              </a:lnSpc>
            </a:pPr>
            <a:r>
              <a:rPr lang="de-DE" sz="2800" b="1" dirty="0" smtClean="0">
                <a:solidFill>
                  <a:schemeClr val="tx2"/>
                </a:solidFill>
                <a:effectLst/>
                <a:latin typeface="Bodoni MT" panose="02070603080606020203" pitchFamily="18" charset="0"/>
              </a:rPr>
              <a:t/>
            </a:r>
            <a:br>
              <a:rPr lang="de-DE" sz="2800" b="1" dirty="0" smtClean="0">
                <a:solidFill>
                  <a:schemeClr val="tx2"/>
                </a:solidFill>
                <a:effectLst/>
                <a:latin typeface="Bodoni MT" panose="02070603080606020203" pitchFamily="18" charset="0"/>
              </a:rPr>
            </a:br>
            <a:r>
              <a:rPr lang="de-DE" sz="2800" b="1" dirty="0">
                <a:solidFill>
                  <a:schemeClr val="tx2"/>
                </a:solidFill>
                <a:effectLst/>
                <a:latin typeface="Bodoni MT" panose="02070603080606020203" pitchFamily="18" charset="0"/>
              </a:rPr>
              <a:t/>
            </a:r>
            <a:br>
              <a:rPr lang="de-DE" sz="2800" b="1" dirty="0">
                <a:solidFill>
                  <a:schemeClr val="tx2"/>
                </a:solidFill>
                <a:effectLst/>
                <a:latin typeface="Bodoni MT" panose="02070603080606020203" pitchFamily="18" charset="0"/>
              </a:rPr>
            </a:br>
            <a:r>
              <a:rPr lang="de-DE" sz="2800" b="1" dirty="0">
                <a:solidFill>
                  <a:schemeClr val="tx2"/>
                </a:solidFill>
                <a:effectLst/>
                <a:latin typeface="Bodoni MT" panose="02070603080606020203" pitchFamily="18" charset="0"/>
              </a:rPr>
              <a:t>University Presses </a:t>
            </a:r>
            <a:r>
              <a:rPr lang="de-DE" sz="2800" b="1" dirty="0" err="1" smtClean="0">
                <a:solidFill>
                  <a:schemeClr val="tx2"/>
                </a:solidFill>
                <a:effectLst/>
                <a:latin typeface="Bodoni MT" panose="02070603080606020203" pitchFamily="18" charset="0"/>
              </a:rPr>
              <a:t>as</a:t>
            </a:r>
            <a:r>
              <a:rPr lang="de-DE" sz="2800" b="1" dirty="0" smtClean="0">
                <a:solidFill>
                  <a:schemeClr val="tx2"/>
                </a:solidFill>
                <a:effectLst/>
                <a:latin typeface="Bodoni MT" panose="02070603080606020203" pitchFamily="18" charset="0"/>
              </a:rPr>
              <a:t> Project Partners:</a:t>
            </a:r>
            <a:r>
              <a:rPr lang="de-DE" sz="2800" b="1" dirty="0">
                <a:solidFill>
                  <a:schemeClr val="tx2"/>
                </a:solidFill>
                <a:effectLst/>
                <a:latin typeface="Bodoni MT" panose="02070603080606020203" pitchFamily="18" charset="0"/>
              </a:rPr>
              <a:t/>
            </a:r>
            <a:br>
              <a:rPr lang="de-DE" sz="2800" b="1" dirty="0">
                <a:solidFill>
                  <a:schemeClr val="tx2"/>
                </a:solidFill>
                <a:effectLst/>
                <a:latin typeface="Bodoni MT" panose="02070603080606020203" pitchFamily="18" charset="0"/>
              </a:rPr>
            </a:br>
            <a:r>
              <a:rPr lang="de-DE" sz="2800" b="1" dirty="0" smtClean="0">
                <a:solidFill>
                  <a:schemeClr val="tx2"/>
                </a:solidFill>
                <a:effectLst/>
                <a:latin typeface="Bodoni MT" panose="02070603080606020203" pitchFamily="18" charset="0"/>
              </a:rPr>
              <a:t>		</a:t>
            </a:r>
            <a:r>
              <a:rPr lang="en-US" sz="2800" b="1" i="1" dirty="0" smtClean="0">
                <a:solidFill>
                  <a:schemeClr val="tx2"/>
                </a:solidFill>
                <a:latin typeface="Bodoni MT" panose="02070603080606020203" pitchFamily="18" charset="0"/>
              </a:rPr>
              <a:t>Conditions </a:t>
            </a:r>
            <a:r>
              <a:rPr lang="en-US" sz="2800" b="1" i="1" dirty="0">
                <a:solidFill>
                  <a:schemeClr val="tx2"/>
                </a:solidFill>
                <a:latin typeface="Bodoni MT" panose="02070603080606020203" pitchFamily="18" charset="0"/>
              </a:rPr>
              <a:t>for a successful </a:t>
            </a:r>
            <a:r>
              <a:rPr lang="en-US" sz="2800" b="1" i="1" dirty="0" smtClean="0">
                <a:solidFill>
                  <a:schemeClr val="tx2"/>
                </a:solidFill>
                <a:latin typeface="Bodoni MT" panose="02070603080606020203" pitchFamily="18" charset="0"/>
              </a:rPr>
              <a:t>participation</a:t>
            </a:r>
            <a:r>
              <a:rPr lang="de-DE" sz="2800" b="1" i="1" dirty="0">
                <a:solidFill>
                  <a:schemeClr val="tx2"/>
                </a:solidFill>
                <a:effectLst/>
                <a:latin typeface="Bodoni MT" panose="02070603080606020203" pitchFamily="18" charset="0"/>
              </a:rPr>
              <a:t/>
            </a:r>
            <a:br>
              <a:rPr lang="de-DE" sz="2800" b="1" i="1" dirty="0">
                <a:solidFill>
                  <a:schemeClr val="tx2"/>
                </a:solidFill>
                <a:effectLst/>
                <a:latin typeface="Bodoni MT" panose="02070603080606020203" pitchFamily="18" charset="0"/>
              </a:rPr>
            </a:br>
            <a:endParaRPr lang="de-DE" sz="2800" b="1" i="1" dirty="0">
              <a:solidFill>
                <a:schemeClr val="tx2"/>
              </a:solidFill>
              <a:effectLst/>
              <a:latin typeface="Bodoni MT" panose="02070603080606020203" pitchFamily="18" charset="0"/>
            </a:endParaRPr>
          </a:p>
        </p:txBody>
      </p:sp>
      <p:sp>
        <p:nvSpPr>
          <p:cNvPr id="4" name="Textfeld 3"/>
          <p:cNvSpPr txBox="1"/>
          <p:nvPr/>
        </p:nvSpPr>
        <p:spPr>
          <a:xfrm>
            <a:off x="99795" y="1415534"/>
            <a:ext cx="3191497" cy="1296026"/>
          </a:xfrm>
          <a:prstGeom prst="rect">
            <a:avLst/>
          </a:prstGeom>
          <a:noFill/>
          <a:ln w="38100">
            <a:solidFill>
              <a:schemeClr val="tx2">
                <a:lumMod val="20000"/>
                <a:lumOff val="80000"/>
              </a:schemeClr>
            </a:solidFill>
          </a:ln>
        </p:spPr>
        <p:txBody>
          <a:bodyPr wrap="square" lIns="64291" tIns="32146" rIns="64291" bIns="32146" rtlCol="0">
            <a:spAutoFit/>
          </a:bodyPr>
          <a:lstStyle/>
          <a:p>
            <a:pPr algn="ctr"/>
            <a:r>
              <a:rPr lang="en-US" sz="2000" b="1" dirty="0" smtClean="0">
                <a:latin typeface="Garamond" panose="02020404030301010803" pitchFamily="18" charset="0"/>
              </a:rPr>
              <a:t>Sharing</a:t>
            </a:r>
            <a:r>
              <a:rPr lang="en-US" sz="2000" dirty="0" smtClean="0">
                <a:latin typeface="Garamond" panose="02020404030301010803" pitchFamily="18" charset="0"/>
              </a:rPr>
              <a:t> general convictions and commitments –  core identity of a strong community</a:t>
            </a:r>
            <a:endParaRPr lang="de-DE" sz="2000" dirty="0" smtClean="0">
              <a:latin typeface="Garamond" panose="02020404030301010803" pitchFamily="18" charset="0"/>
            </a:endParaRPr>
          </a:p>
        </p:txBody>
      </p:sp>
      <p:sp>
        <p:nvSpPr>
          <p:cNvPr id="5" name="Textfeld 4"/>
          <p:cNvSpPr txBox="1"/>
          <p:nvPr/>
        </p:nvSpPr>
        <p:spPr>
          <a:xfrm>
            <a:off x="3920787" y="1269340"/>
            <a:ext cx="5116567" cy="1665358"/>
          </a:xfrm>
          <a:prstGeom prst="rect">
            <a:avLst/>
          </a:prstGeom>
          <a:noFill/>
          <a:ln w="38100">
            <a:solidFill>
              <a:schemeClr val="tx2">
                <a:lumMod val="20000"/>
                <a:lumOff val="80000"/>
              </a:schemeClr>
            </a:solidFill>
          </a:ln>
        </p:spPr>
        <p:txBody>
          <a:bodyPr wrap="square" lIns="64291" tIns="32146" rIns="64291" bIns="32146" rtlCol="0" anchor="b" anchorCtr="1">
            <a:spAutoFit/>
          </a:bodyPr>
          <a:lstStyle/>
          <a:p>
            <a:pPr marL="342900" indent="-342900">
              <a:buFont typeface="Arial" panose="020B0604020202020204" pitchFamily="34" charset="0"/>
              <a:buChar char="•"/>
            </a:pPr>
            <a:r>
              <a:rPr lang="en-US" dirty="0" smtClean="0">
                <a:latin typeface="Garamond" panose="02020404030301010803" pitchFamily="18" charset="0"/>
              </a:rPr>
              <a:t>Monograph, </a:t>
            </a:r>
            <a:r>
              <a:rPr lang="en-US" dirty="0">
                <a:latin typeface="Garamond" panose="02020404030301010803" pitchFamily="18" charset="0"/>
              </a:rPr>
              <a:t>as </a:t>
            </a:r>
            <a:r>
              <a:rPr lang="en-US" dirty="0" smtClean="0">
                <a:latin typeface="Garamond" panose="02020404030301010803" pitchFamily="18" charset="0"/>
              </a:rPr>
              <a:t>laboratory </a:t>
            </a:r>
            <a:r>
              <a:rPr lang="en-US" dirty="0">
                <a:latin typeface="Garamond" panose="02020404030301010803" pitchFamily="18" charset="0"/>
              </a:rPr>
              <a:t>of the </a:t>
            </a:r>
            <a:r>
              <a:rPr lang="en-US" dirty="0" smtClean="0">
                <a:latin typeface="Garamond" panose="02020404030301010803" pitchFamily="18" charset="0"/>
              </a:rPr>
              <a:t>HSS, not to be replaced by other forms of publication</a:t>
            </a:r>
          </a:p>
          <a:p>
            <a:pPr marL="342900" indent="-342900">
              <a:buFont typeface="Arial" panose="020B0604020202020204" pitchFamily="34" charset="0"/>
              <a:buChar char="•"/>
            </a:pPr>
            <a:endParaRPr lang="en-US" dirty="0" smtClean="0">
              <a:latin typeface="Garamond" panose="02020404030301010803" pitchFamily="18" charset="0"/>
            </a:endParaRPr>
          </a:p>
          <a:p>
            <a:pPr marL="342900" indent="-342900">
              <a:buFont typeface="Arial" panose="020B0604020202020204" pitchFamily="34" charset="0"/>
              <a:buChar char="•"/>
            </a:pPr>
            <a:r>
              <a:rPr lang="en-US" dirty="0" err="1" smtClean="0">
                <a:latin typeface="Garamond" panose="02020404030301010803" pitchFamily="18" charset="0"/>
              </a:rPr>
              <a:t>Reallization</a:t>
            </a:r>
            <a:r>
              <a:rPr lang="en-US" dirty="0" smtClean="0">
                <a:latin typeface="Garamond" panose="02020404030301010803" pitchFamily="18" charset="0"/>
              </a:rPr>
              <a:t>, publication and use of monographs can benefit from technical innovations</a:t>
            </a:r>
            <a:endParaRPr lang="de-DE" dirty="0" smtClean="0">
              <a:latin typeface="Garamond" panose="02020404030301010803" pitchFamily="18" charset="0"/>
            </a:endParaRPr>
          </a:p>
          <a:p>
            <a:endParaRPr lang="de-DE" sz="1400" dirty="0" smtClean="0">
              <a:latin typeface="Garamond" panose="02020404030301010803" pitchFamily="18" charset="0"/>
            </a:endParaRPr>
          </a:p>
        </p:txBody>
      </p:sp>
      <p:sp>
        <p:nvSpPr>
          <p:cNvPr id="7" name="Textfeld 6"/>
          <p:cNvSpPr txBox="1"/>
          <p:nvPr/>
        </p:nvSpPr>
        <p:spPr>
          <a:xfrm>
            <a:off x="143699" y="3232169"/>
            <a:ext cx="3147594" cy="1296026"/>
          </a:xfrm>
          <a:prstGeom prst="rect">
            <a:avLst/>
          </a:prstGeom>
          <a:noFill/>
          <a:ln w="38100">
            <a:solidFill>
              <a:schemeClr val="tx2">
                <a:lumMod val="40000"/>
                <a:lumOff val="60000"/>
              </a:schemeClr>
            </a:solidFill>
          </a:ln>
        </p:spPr>
        <p:txBody>
          <a:bodyPr wrap="square" lIns="64291" tIns="32146" rIns="64291" bIns="32146" rtlCol="0">
            <a:spAutoFit/>
          </a:bodyPr>
          <a:lstStyle/>
          <a:p>
            <a:pPr algn="ctr"/>
            <a:r>
              <a:rPr lang="en-US" sz="2000" i="1" dirty="0" smtClean="0">
                <a:latin typeface="Garamond" panose="02020404030301010803" pitchFamily="18" charset="0"/>
              </a:rPr>
              <a:t>'</a:t>
            </a:r>
            <a:r>
              <a:rPr lang="en-US" sz="2000" i="1" dirty="0" err="1" smtClean="0">
                <a:latin typeface="Garamond" panose="02020404030301010803" pitchFamily="18" charset="0"/>
              </a:rPr>
              <a:t>Festina</a:t>
            </a:r>
            <a:r>
              <a:rPr lang="en-US" sz="2000" i="1" dirty="0" smtClean="0">
                <a:latin typeface="Garamond" panose="02020404030301010803" pitchFamily="18" charset="0"/>
              </a:rPr>
              <a:t> </a:t>
            </a:r>
            <a:r>
              <a:rPr lang="en-US" sz="2000" i="1" dirty="0" err="1" smtClean="0">
                <a:latin typeface="Garamond" panose="02020404030301010803" pitchFamily="18" charset="0"/>
              </a:rPr>
              <a:t>lente</a:t>
            </a:r>
            <a:r>
              <a:rPr lang="de-DE" sz="2000" dirty="0" smtClean="0">
                <a:latin typeface="Garamond" panose="02020404030301010803" pitchFamily="18" charset="0"/>
              </a:rPr>
              <a:t>‘</a:t>
            </a:r>
          </a:p>
          <a:p>
            <a:pPr algn="ctr"/>
            <a:r>
              <a:rPr lang="en-US" sz="2000" b="1" dirty="0" smtClean="0">
                <a:latin typeface="Garamond" panose="02020404030301010803" pitchFamily="18" charset="0"/>
              </a:rPr>
              <a:t>Evaluating</a:t>
            </a:r>
            <a:r>
              <a:rPr lang="en-US" sz="2000" dirty="0" smtClean="0">
                <a:latin typeface="Garamond" panose="02020404030301010803" pitchFamily="18" charset="0"/>
              </a:rPr>
              <a:t> the impact of new technical implementations</a:t>
            </a:r>
            <a:endParaRPr lang="de-DE" sz="2000" dirty="0">
              <a:latin typeface="Garamond" panose="02020404030301010803" pitchFamily="18" charset="0"/>
            </a:endParaRPr>
          </a:p>
        </p:txBody>
      </p:sp>
      <p:sp>
        <p:nvSpPr>
          <p:cNvPr id="10" name="Textfeld 9"/>
          <p:cNvSpPr txBox="1"/>
          <p:nvPr/>
        </p:nvSpPr>
        <p:spPr>
          <a:xfrm>
            <a:off x="3920788" y="3324502"/>
            <a:ext cx="5114741" cy="1111360"/>
          </a:xfrm>
          <a:prstGeom prst="rect">
            <a:avLst/>
          </a:prstGeom>
          <a:noFill/>
          <a:ln w="38100">
            <a:solidFill>
              <a:schemeClr val="tx2">
                <a:lumMod val="40000"/>
                <a:lumOff val="60000"/>
              </a:schemeClr>
            </a:solidFill>
          </a:ln>
        </p:spPr>
        <p:txBody>
          <a:bodyPr wrap="square" lIns="64291" tIns="32146" rIns="64291" bIns="32146" rtlCol="0" anchor="b" anchorCtr="1">
            <a:spAutoFit/>
          </a:bodyPr>
          <a:lstStyle/>
          <a:p>
            <a:pPr marL="342900" indent="-342900">
              <a:buFont typeface="Arial" panose="020B0604020202020204" pitchFamily="34" charset="0"/>
              <a:buChar char="•"/>
            </a:pPr>
            <a:r>
              <a:rPr lang="de-DE" dirty="0" err="1" smtClean="0">
                <a:latin typeface="Garamond" panose="02020404030301010803" pitchFamily="18" charset="0"/>
              </a:rPr>
              <a:t>Sustainability</a:t>
            </a:r>
            <a:r>
              <a:rPr lang="de-DE" dirty="0" smtClean="0">
                <a:latin typeface="Garamond" panose="02020404030301010803" pitchFamily="18" charset="0"/>
              </a:rPr>
              <a:t> in </a:t>
            </a:r>
            <a:r>
              <a:rPr lang="de-DE" dirty="0" err="1" smtClean="0">
                <a:latin typeface="Garamond" panose="02020404030301010803" pitchFamily="18" charset="0"/>
              </a:rPr>
              <a:t>the</a:t>
            </a:r>
            <a:r>
              <a:rPr lang="de-DE" dirty="0" smtClean="0">
                <a:latin typeface="Garamond" panose="02020404030301010803" pitchFamily="18" charset="0"/>
              </a:rPr>
              <a:t> </a:t>
            </a:r>
            <a:r>
              <a:rPr lang="de-DE" dirty="0" err="1" smtClean="0">
                <a:latin typeface="Garamond" panose="02020404030301010803" pitchFamily="18" charset="0"/>
              </a:rPr>
              <a:t>long</a:t>
            </a:r>
            <a:r>
              <a:rPr lang="de-DE" dirty="0" smtClean="0">
                <a:latin typeface="Garamond" panose="02020404030301010803" pitchFamily="18" charset="0"/>
              </a:rPr>
              <a:t> </a:t>
            </a:r>
            <a:r>
              <a:rPr lang="de-DE" dirty="0" err="1" smtClean="0">
                <a:latin typeface="Garamond" panose="02020404030301010803" pitchFamily="18" charset="0"/>
              </a:rPr>
              <a:t>term</a:t>
            </a:r>
            <a:endParaRPr lang="de-DE" dirty="0" smtClean="0">
              <a:latin typeface="Garamond" panose="02020404030301010803" pitchFamily="18" charset="0"/>
            </a:endParaRPr>
          </a:p>
          <a:p>
            <a:pPr marL="342900" indent="-342900">
              <a:buFont typeface="Arial" panose="020B0604020202020204" pitchFamily="34" charset="0"/>
              <a:buChar char="•"/>
            </a:pPr>
            <a:endParaRPr lang="de-DE" dirty="0" smtClean="0">
              <a:latin typeface="Garamond" panose="02020404030301010803" pitchFamily="18" charset="0"/>
            </a:endParaRPr>
          </a:p>
          <a:p>
            <a:pPr marL="342900" indent="-342900">
              <a:buFont typeface="Arial" panose="020B0604020202020204" pitchFamily="34" charset="0"/>
              <a:buChar char="•"/>
            </a:pPr>
            <a:r>
              <a:rPr lang="en-US" dirty="0" smtClean="0">
                <a:latin typeface="Garamond" panose="02020404030301010803" pitchFamily="18" charset="0"/>
              </a:rPr>
              <a:t>Ongoing workflows and skills of available officers</a:t>
            </a:r>
            <a:endParaRPr lang="de-DE" dirty="0" smtClean="0">
              <a:latin typeface="Garamond" panose="02020404030301010803" pitchFamily="18" charset="0"/>
            </a:endParaRPr>
          </a:p>
          <a:p>
            <a:endParaRPr lang="de-DE" sz="1400" dirty="0"/>
          </a:p>
        </p:txBody>
      </p:sp>
      <p:sp>
        <p:nvSpPr>
          <p:cNvPr id="12" name="Textfeld 11"/>
          <p:cNvSpPr txBox="1"/>
          <p:nvPr/>
        </p:nvSpPr>
        <p:spPr>
          <a:xfrm>
            <a:off x="99795" y="5376410"/>
            <a:ext cx="3202045" cy="680473"/>
          </a:xfrm>
          <a:prstGeom prst="rect">
            <a:avLst/>
          </a:prstGeom>
          <a:noFill/>
          <a:ln w="38100">
            <a:solidFill>
              <a:schemeClr val="tx2">
                <a:lumMod val="60000"/>
                <a:lumOff val="40000"/>
              </a:schemeClr>
            </a:solidFill>
          </a:ln>
        </p:spPr>
        <p:txBody>
          <a:bodyPr wrap="square" lIns="64291" tIns="32146" rIns="64291" bIns="32146" rtlCol="0">
            <a:spAutoFit/>
          </a:bodyPr>
          <a:lstStyle/>
          <a:p>
            <a:pPr algn="ctr"/>
            <a:r>
              <a:rPr lang="en-US" sz="2000" b="1" dirty="0" err="1" smtClean="0">
                <a:latin typeface="Garamond" panose="02020404030301010803" pitchFamily="18" charset="0"/>
              </a:rPr>
              <a:t>Broading</a:t>
            </a:r>
            <a:r>
              <a:rPr lang="en-US" sz="2000" dirty="0" smtClean="0">
                <a:latin typeface="Garamond" panose="02020404030301010803" pitchFamily="18" charset="0"/>
              </a:rPr>
              <a:t> the spectrum of involved professional figures </a:t>
            </a:r>
            <a:endParaRPr lang="de-DE" sz="2000" dirty="0">
              <a:latin typeface="Garamond" panose="02020404030301010803" pitchFamily="18" charset="0"/>
            </a:endParaRPr>
          </a:p>
        </p:txBody>
      </p:sp>
      <p:sp>
        <p:nvSpPr>
          <p:cNvPr id="27" name="Textfeld 26"/>
          <p:cNvSpPr txBox="1"/>
          <p:nvPr/>
        </p:nvSpPr>
        <p:spPr>
          <a:xfrm>
            <a:off x="3920789" y="4883967"/>
            <a:ext cx="5116566" cy="1665358"/>
          </a:xfrm>
          <a:prstGeom prst="rect">
            <a:avLst/>
          </a:prstGeom>
          <a:noFill/>
          <a:ln w="38100">
            <a:solidFill>
              <a:schemeClr val="tx2">
                <a:lumMod val="60000"/>
                <a:lumOff val="40000"/>
              </a:schemeClr>
            </a:solidFill>
          </a:ln>
        </p:spPr>
        <p:txBody>
          <a:bodyPr wrap="square" lIns="64291" tIns="32146" rIns="64291" bIns="32146" rtlCol="0" anchor="b" anchorCtr="1">
            <a:spAutoFit/>
          </a:bodyPr>
          <a:lstStyle/>
          <a:p>
            <a:pPr marL="342900" indent="-342900">
              <a:buFont typeface="Arial" panose="020B0604020202020204" pitchFamily="34" charset="0"/>
              <a:buChar char="•"/>
            </a:pPr>
            <a:r>
              <a:rPr lang="en-US" dirty="0" err="1">
                <a:latin typeface="Garamond" panose="02020404030301010803" pitchFamily="18" charset="0"/>
              </a:rPr>
              <a:t>O</a:t>
            </a:r>
            <a:r>
              <a:rPr lang="en-US" dirty="0" err="1" smtClean="0">
                <a:latin typeface="Garamond" panose="02020404030301010803" pitchFamily="18" charset="0"/>
              </a:rPr>
              <a:t>rganisational</a:t>
            </a:r>
            <a:r>
              <a:rPr lang="en-US" dirty="0" smtClean="0">
                <a:latin typeface="Garamond" panose="02020404030301010803" pitchFamily="18" charset="0"/>
              </a:rPr>
              <a:t>, technical and communicative skills </a:t>
            </a:r>
          </a:p>
          <a:p>
            <a:pPr marL="342900" indent="-342900">
              <a:buFont typeface="Arial" panose="020B0604020202020204" pitchFamily="34" charset="0"/>
              <a:buChar char="•"/>
            </a:pPr>
            <a:endParaRPr lang="en-US" dirty="0" smtClean="0">
              <a:latin typeface="Garamond" panose="02020404030301010803" pitchFamily="18" charset="0"/>
            </a:endParaRPr>
          </a:p>
          <a:p>
            <a:pPr marL="342900" indent="-342900">
              <a:buFont typeface="Arial" panose="020B0604020202020204" pitchFamily="34" charset="0"/>
              <a:buChar char="•"/>
            </a:pPr>
            <a:r>
              <a:rPr lang="en-US" dirty="0">
                <a:latin typeface="Garamond" panose="02020404030301010803" pitchFamily="18" charset="0"/>
              </a:rPr>
              <a:t>A</a:t>
            </a:r>
            <a:r>
              <a:rPr lang="en-US" dirty="0" smtClean="0">
                <a:latin typeface="Garamond" panose="02020404030301010803" pitchFamily="18" charset="0"/>
              </a:rPr>
              <a:t>bility to ‘translate’ between different technical languages and bring people with different backgrounds and working cultures into dialogue</a:t>
            </a:r>
            <a:r>
              <a:rPr lang="en-US" dirty="0" smtClean="0"/>
              <a:t>.</a:t>
            </a:r>
            <a:endParaRPr lang="de-DE" dirty="0" smtClean="0"/>
          </a:p>
          <a:p>
            <a:pPr marL="285750" indent="-285750">
              <a:buFont typeface="Arial" panose="020B0604020202020204" pitchFamily="34" charset="0"/>
              <a:buChar char="•"/>
            </a:pPr>
            <a:endParaRPr lang="de-DE" sz="1400" dirty="0"/>
          </a:p>
        </p:txBody>
      </p:sp>
      <p:sp>
        <p:nvSpPr>
          <p:cNvPr id="19" name="Pfeil nach rechts 18"/>
          <p:cNvSpPr/>
          <p:nvPr/>
        </p:nvSpPr>
        <p:spPr>
          <a:xfrm>
            <a:off x="3301840" y="1872364"/>
            <a:ext cx="565919" cy="33862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p:cNvSpPr/>
          <p:nvPr/>
        </p:nvSpPr>
        <p:spPr>
          <a:xfrm>
            <a:off x="3343664" y="5512561"/>
            <a:ext cx="524096" cy="33862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842" y="3679363"/>
            <a:ext cx="618946"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5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6" presetClass="entr" presetSubtype="21"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2" grpId="0" animBg="1"/>
      <p:bldP spid="27" grpId="0" animBg="1"/>
      <p:bldP spid="19"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04664"/>
            <a:ext cx="8640960" cy="936104"/>
          </a:xfrm>
        </p:spPr>
        <p:txBody>
          <a:bodyPr>
            <a:normAutofit fontScale="90000"/>
          </a:bodyPr>
          <a:lstStyle/>
          <a:p>
            <a:pPr algn="l">
              <a:lnSpc>
                <a:spcPts val="2800"/>
              </a:lnSpc>
            </a:pPr>
            <a:r>
              <a:rPr lang="en-US" sz="2800" b="1" dirty="0">
                <a:solidFill>
                  <a:schemeClr val="tx2"/>
                </a:solidFill>
                <a:effectLst/>
                <a:latin typeface="Bodoni MT" panose="02070603080606020203" pitchFamily="18" charset="0"/>
              </a:rPr>
              <a:t>University </a:t>
            </a:r>
            <a:r>
              <a:rPr lang="en-US" sz="2800" b="1" dirty="0" smtClean="0">
                <a:solidFill>
                  <a:schemeClr val="tx2"/>
                </a:solidFill>
                <a:effectLst/>
                <a:latin typeface="Bodoni MT" panose="02070603080606020203" pitchFamily="18" charset="0"/>
              </a:rPr>
              <a:t>Presses </a:t>
            </a:r>
            <a:r>
              <a:rPr lang="en-US" sz="2800" b="1" dirty="0">
                <a:solidFill>
                  <a:schemeClr val="tx2"/>
                </a:solidFill>
                <a:effectLst/>
                <a:latin typeface="Bodoni MT" panose="02070603080606020203" pitchFamily="18" charset="0"/>
              </a:rPr>
              <a:t>as Project </a:t>
            </a:r>
            <a:r>
              <a:rPr lang="en-US" sz="2800" b="1" dirty="0" smtClean="0">
                <a:solidFill>
                  <a:schemeClr val="tx2"/>
                </a:solidFill>
                <a:effectLst/>
                <a:latin typeface="Bodoni MT" panose="02070603080606020203" pitchFamily="18" charset="0"/>
              </a:rPr>
              <a:t>Partners:</a:t>
            </a:r>
            <a:r>
              <a:rPr lang="en-US" sz="2800" b="1" dirty="0" smtClean="0">
                <a:solidFill>
                  <a:schemeClr val="tx2"/>
                </a:solidFill>
                <a:latin typeface="Bodoni MT" panose="02070603080606020203" pitchFamily="18" charset="0"/>
              </a:rPr>
              <a:t/>
            </a:r>
            <a:br>
              <a:rPr lang="en-US" sz="2800" b="1" dirty="0" smtClean="0">
                <a:solidFill>
                  <a:schemeClr val="tx2"/>
                </a:solidFill>
                <a:latin typeface="Bodoni MT" panose="02070603080606020203" pitchFamily="18" charset="0"/>
              </a:rPr>
            </a:br>
            <a:r>
              <a:rPr lang="en-US" sz="2800" b="1" dirty="0" smtClean="0">
                <a:solidFill>
                  <a:schemeClr val="tx2"/>
                </a:solidFill>
                <a:latin typeface="Bodoni MT" panose="02070603080606020203" pitchFamily="18" charset="0"/>
              </a:rPr>
              <a:t>					</a:t>
            </a:r>
            <a:r>
              <a:rPr lang="en-US" sz="2800" b="1" i="1" dirty="0" smtClean="0">
                <a:solidFill>
                  <a:schemeClr val="tx2"/>
                </a:solidFill>
                <a:latin typeface="Bodoni MT" panose="02070603080606020203" pitchFamily="18" charset="0"/>
              </a:rPr>
              <a:t>Challenges </a:t>
            </a:r>
            <a:r>
              <a:rPr lang="en-US" sz="2800" b="1" i="1" dirty="0">
                <a:solidFill>
                  <a:schemeClr val="tx2"/>
                </a:solidFill>
                <a:latin typeface="Bodoni MT" panose="02070603080606020203" pitchFamily="18" charset="0"/>
              </a:rPr>
              <a:t>and Difficulties</a:t>
            </a:r>
            <a:endParaRPr lang="de-DE" sz="2800" b="1" i="1" dirty="0">
              <a:solidFill>
                <a:schemeClr val="tx2"/>
              </a:solidFill>
              <a:latin typeface="Bodoni MT" panose="02070603080606020203" pitchFamily="18" charset="0"/>
            </a:endParaRPr>
          </a:p>
        </p:txBody>
      </p:sp>
      <p:sp>
        <p:nvSpPr>
          <p:cNvPr id="3" name="Textfeld 2"/>
          <p:cNvSpPr txBox="1"/>
          <p:nvPr/>
        </p:nvSpPr>
        <p:spPr>
          <a:xfrm>
            <a:off x="323528" y="1988840"/>
            <a:ext cx="864096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lumMod val="50000"/>
                  </a:schemeClr>
                </a:solidFill>
                <a:latin typeface="Garamond" panose="02020404030301010803" pitchFamily="18" charset="0"/>
              </a:rPr>
              <a:t>Jobs in public institutions not always attractive for IT-people </a:t>
            </a:r>
            <a:r>
              <a:rPr lang="en-US" sz="2400" dirty="0" smtClean="0">
                <a:solidFill>
                  <a:schemeClr val="tx1">
                    <a:lumMod val="50000"/>
                  </a:schemeClr>
                </a:solidFill>
                <a:latin typeface="Garamond" panose="02020404030301010803" pitchFamily="18" charset="0"/>
                <a:sym typeface="Wingdings" panose="05000000000000000000" pitchFamily="2" charset="2"/>
              </a:rPr>
              <a:t> </a:t>
            </a:r>
            <a:r>
              <a:rPr lang="en-US" sz="2400" dirty="0" smtClean="0">
                <a:solidFill>
                  <a:schemeClr val="tx1">
                    <a:lumMod val="50000"/>
                  </a:schemeClr>
                </a:solidFill>
                <a:latin typeface="Garamond" panose="02020404030301010803" pitchFamily="18" charset="0"/>
              </a:rPr>
              <a:t>Frequent </a:t>
            </a:r>
            <a:r>
              <a:rPr lang="en-US" sz="2400" dirty="0">
                <a:solidFill>
                  <a:schemeClr val="tx1">
                    <a:lumMod val="50000"/>
                  </a:schemeClr>
                </a:solidFill>
                <a:latin typeface="Garamond" panose="02020404030301010803" pitchFamily="18" charset="0"/>
              </a:rPr>
              <a:t>changes in </a:t>
            </a:r>
            <a:r>
              <a:rPr lang="en-US" sz="2400" dirty="0" smtClean="0">
                <a:solidFill>
                  <a:schemeClr val="tx1">
                    <a:lumMod val="50000"/>
                  </a:schemeClr>
                </a:solidFill>
                <a:latin typeface="Garamond" panose="02020404030301010803" pitchFamily="18" charset="0"/>
              </a:rPr>
              <a:t>staff </a:t>
            </a:r>
            <a:r>
              <a:rPr lang="en-US" sz="2400" dirty="0" smtClean="0">
                <a:solidFill>
                  <a:schemeClr val="tx1">
                    <a:lumMod val="50000"/>
                  </a:schemeClr>
                </a:solidFill>
                <a:latin typeface="Garamond" panose="02020404030301010803" pitchFamily="18" charset="0"/>
                <a:sym typeface="Wingdings" panose="05000000000000000000" pitchFamily="2" charset="2"/>
              </a:rPr>
              <a:t></a:t>
            </a:r>
            <a:r>
              <a:rPr lang="en-US" sz="2400" dirty="0" smtClean="0">
                <a:solidFill>
                  <a:schemeClr val="tx1">
                    <a:lumMod val="50000"/>
                  </a:schemeClr>
                </a:solidFill>
                <a:latin typeface="Garamond" panose="02020404030301010803" pitchFamily="18" charset="0"/>
              </a:rPr>
              <a:t> </a:t>
            </a:r>
            <a:r>
              <a:rPr lang="en-US" sz="2400" dirty="0">
                <a:solidFill>
                  <a:schemeClr val="tx1">
                    <a:lumMod val="50000"/>
                  </a:schemeClr>
                </a:solidFill>
                <a:latin typeface="Garamond" panose="02020404030301010803" pitchFamily="18" charset="0"/>
              </a:rPr>
              <a:t>delays </a:t>
            </a:r>
            <a:r>
              <a:rPr lang="en-US" sz="2400" dirty="0" smtClean="0">
                <a:solidFill>
                  <a:schemeClr val="tx1">
                    <a:lumMod val="50000"/>
                  </a:schemeClr>
                </a:solidFill>
                <a:latin typeface="Garamond" panose="02020404030301010803" pitchFamily="18" charset="0"/>
              </a:rPr>
              <a:t>and difficulties in implementation</a:t>
            </a:r>
          </a:p>
          <a:p>
            <a:pPr marL="342900" indent="-342900">
              <a:buFont typeface="Arial" panose="020B0604020202020204" pitchFamily="34" charset="0"/>
              <a:buChar char="•"/>
            </a:pPr>
            <a:endParaRPr lang="en-US" sz="2400" dirty="0" smtClean="0">
              <a:solidFill>
                <a:schemeClr val="tx1">
                  <a:lumMod val="50000"/>
                </a:schemeClr>
              </a:solidFill>
              <a:latin typeface="Garamond" panose="02020404030301010803" pitchFamily="18" charset="0"/>
            </a:endParaRPr>
          </a:p>
          <a:p>
            <a:pPr marL="342900" indent="-342900">
              <a:buFont typeface="Arial" panose="020B0604020202020204" pitchFamily="34" charset="0"/>
              <a:buChar char="•"/>
            </a:pPr>
            <a:r>
              <a:rPr lang="en-US" sz="2400" dirty="0" smtClean="0">
                <a:solidFill>
                  <a:schemeClr val="tx1">
                    <a:lumMod val="50000"/>
                  </a:schemeClr>
                </a:solidFill>
                <a:latin typeface="Garamond" panose="02020404030301010803" pitchFamily="18" charset="0"/>
              </a:rPr>
              <a:t>Not too strong involvement of the editorial board in the validation of the proposed implementations (</a:t>
            </a:r>
            <a:r>
              <a:rPr lang="en-US" sz="2400" dirty="0" err="1" smtClean="0">
                <a:solidFill>
                  <a:schemeClr val="tx1">
                    <a:lumMod val="50000"/>
                  </a:schemeClr>
                </a:solidFill>
                <a:latin typeface="Garamond" panose="02020404030301010803" pitchFamily="18" charset="0"/>
              </a:rPr>
              <a:t>e.g</a:t>
            </a:r>
            <a:r>
              <a:rPr lang="en-US" sz="2400" dirty="0" smtClean="0">
                <a:solidFill>
                  <a:schemeClr val="tx1">
                    <a:lumMod val="50000"/>
                  </a:schemeClr>
                </a:solidFill>
                <a:latin typeface="Garamond" panose="02020404030301010803" pitchFamily="18" charset="0"/>
              </a:rPr>
              <a:t>: survey on </a:t>
            </a:r>
            <a:r>
              <a:rPr lang="en-US" sz="2400" i="1" dirty="0" smtClean="0">
                <a:solidFill>
                  <a:schemeClr val="tx1">
                    <a:lumMod val="50000"/>
                  </a:schemeClr>
                </a:solidFill>
                <a:latin typeface="Garamond" panose="02020404030301010803" pitchFamily="18" charset="0"/>
              </a:rPr>
              <a:t>entity-fishing</a:t>
            </a:r>
            <a:r>
              <a:rPr lang="en-US" sz="2400" dirty="0" smtClean="0">
                <a:solidFill>
                  <a:schemeClr val="tx1">
                    <a:lumMod val="50000"/>
                  </a:schemeClr>
                </a:solidFill>
                <a:latin typeface="Garamond" panose="02020404030301010803" pitchFamily="18" charset="0"/>
              </a:rPr>
              <a:t>)</a:t>
            </a:r>
          </a:p>
          <a:p>
            <a:pPr marL="342900" indent="-342900">
              <a:buFont typeface="Arial" panose="020B0604020202020204" pitchFamily="34" charset="0"/>
              <a:buChar char="•"/>
            </a:pPr>
            <a:endParaRPr lang="en-US" sz="2400" dirty="0" smtClean="0">
              <a:solidFill>
                <a:schemeClr val="tx1">
                  <a:lumMod val="50000"/>
                </a:schemeClr>
              </a:solidFill>
              <a:latin typeface="Garamond" panose="02020404030301010803" pitchFamily="18" charset="0"/>
            </a:endParaRPr>
          </a:p>
          <a:p>
            <a:pPr marL="342900" indent="-342900">
              <a:buFont typeface="Arial" panose="020B0604020202020204" pitchFamily="34" charset="0"/>
              <a:buChar char="•"/>
            </a:pPr>
            <a:r>
              <a:rPr lang="en-US" sz="2400" dirty="0" smtClean="0">
                <a:solidFill>
                  <a:schemeClr val="tx1">
                    <a:lumMod val="50000"/>
                  </a:schemeClr>
                </a:solidFill>
                <a:latin typeface="Garamond" panose="02020404030301010803" pitchFamily="18" charset="0"/>
              </a:rPr>
              <a:t>University press only as </a:t>
            </a:r>
            <a:r>
              <a:rPr lang="en-US" sz="2400" dirty="0">
                <a:solidFill>
                  <a:schemeClr val="tx1">
                    <a:lumMod val="50000"/>
                  </a:schemeClr>
                </a:solidFill>
                <a:latin typeface="Garamond" panose="02020404030301010803" pitchFamily="18" charset="0"/>
              </a:rPr>
              <a:t>a</a:t>
            </a:r>
            <a:r>
              <a:rPr lang="en-US" sz="2400" dirty="0" smtClean="0">
                <a:solidFill>
                  <a:schemeClr val="tx1">
                    <a:lumMod val="50000"/>
                  </a:schemeClr>
                </a:solidFill>
                <a:latin typeface="Garamond" panose="02020404030301010803" pitchFamily="18" charset="0"/>
              </a:rPr>
              <a:t> local service,  not an option for authors from other universities </a:t>
            </a:r>
            <a:endParaRPr lang="it-IT" sz="2400" dirty="0">
              <a:solidFill>
                <a:schemeClr val="tx1">
                  <a:lumMod val="50000"/>
                </a:schemeClr>
              </a:solidFill>
              <a:latin typeface="Garamond" panose="02020404030301010803" pitchFamily="18" charset="0"/>
            </a:endParaRPr>
          </a:p>
        </p:txBody>
      </p:sp>
    </p:spTree>
    <p:extLst>
      <p:ext uri="{BB962C8B-B14F-4D97-AF65-F5344CB8AC3E}">
        <p14:creationId xmlns:p14="http://schemas.microsoft.com/office/powerpoint/2010/main" val="136687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FFFF"/>
                                      </p:to>
                                    </p:animClr>
                                    <p:animClr clrSpc="rgb" dir="cw">
                                      <p:cBhvr>
                                        <p:cTn id="7" dur="500" fill="hold"/>
                                        <p:tgtEl>
                                          <p:spTgt spid="3">
                                            <p:txEl>
                                              <p:pRg st="0" end="0"/>
                                            </p:txEl>
                                          </p:spTgt>
                                        </p:tgtEl>
                                        <p:attrNameLst>
                                          <p:attrName>fillcolor</p:attrName>
                                        </p:attrNameLst>
                                      </p:cBhvr>
                                      <p:to>
                                        <a:srgbClr val="FFFFFF"/>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2" end="2"/>
                                            </p:txEl>
                                          </p:spTgt>
                                        </p:tgtEl>
                                        <p:attrNameLst>
                                          <p:attrName>style.color</p:attrName>
                                        </p:attrNameLst>
                                      </p:cBhvr>
                                      <p:to>
                                        <a:srgbClr val="FFFFFF"/>
                                      </p:to>
                                    </p:animClr>
                                    <p:animClr clrSpc="rgb" dir="cw">
                                      <p:cBhvr>
                                        <p:cTn id="14" dur="500" fill="hold"/>
                                        <p:tgtEl>
                                          <p:spTgt spid="3">
                                            <p:txEl>
                                              <p:pRg st="2" end="2"/>
                                            </p:txEl>
                                          </p:spTgt>
                                        </p:tgtEl>
                                        <p:attrNameLst>
                                          <p:attrName>fillcolor</p:attrName>
                                        </p:attrNameLst>
                                      </p:cBhvr>
                                      <p:to>
                                        <a:srgbClr val="FFFFFF"/>
                                      </p:to>
                                    </p:animClr>
                                    <p:set>
                                      <p:cBhvr>
                                        <p:cTn id="15" dur="500" fill="hold"/>
                                        <p:tgtEl>
                                          <p:spTgt spid="3">
                                            <p:txEl>
                                              <p:pRg st="2" end="2"/>
                                            </p:txEl>
                                          </p:spTgt>
                                        </p:tgtEl>
                                        <p:attrNameLst>
                                          <p:attrName>fill.type</p:attrName>
                                        </p:attrNameLst>
                                      </p:cBhvr>
                                      <p:to>
                                        <p:strVal val="solid"/>
                                      </p:to>
                                    </p:set>
                                    <p:set>
                                      <p:cBhvr>
                                        <p:cTn id="16" dur="500" fill="hold"/>
                                        <p:tgtEl>
                                          <p:spTgt spid="3">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4" end="4"/>
                                            </p:txEl>
                                          </p:spTgt>
                                        </p:tgtEl>
                                        <p:attrNameLst>
                                          <p:attrName>style.color</p:attrName>
                                        </p:attrNameLst>
                                      </p:cBhvr>
                                      <p:to>
                                        <a:srgbClr val="FFFFFF"/>
                                      </p:to>
                                    </p:animClr>
                                    <p:animClr clrSpc="rgb" dir="cw">
                                      <p:cBhvr>
                                        <p:cTn id="21" dur="500" fill="hold"/>
                                        <p:tgtEl>
                                          <p:spTgt spid="3">
                                            <p:txEl>
                                              <p:pRg st="4" end="4"/>
                                            </p:txEl>
                                          </p:spTgt>
                                        </p:tgtEl>
                                        <p:attrNameLst>
                                          <p:attrName>fillcolor</p:attrName>
                                        </p:attrNameLst>
                                      </p:cBhvr>
                                      <p:to>
                                        <a:srgbClr val="FFFFFF"/>
                                      </p:to>
                                    </p:animClr>
                                    <p:set>
                                      <p:cBhvr>
                                        <p:cTn id="22" dur="500" fill="hold"/>
                                        <p:tgtEl>
                                          <p:spTgt spid="3">
                                            <p:txEl>
                                              <p:pRg st="4" end="4"/>
                                            </p:txEl>
                                          </p:spTgt>
                                        </p:tgtEl>
                                        <p:attrNameLst>
                                          <p:attrName>fill.type</p:attrName>
                                        </p:attrNameLst>
                                      </p:cBhvr>
                                      <p:to>
                                        <p:strVal val="solid"/>
                                      </p:to>
                                    </p:set>
                                    <p:set>
                                      <p:cBhvr>
                                        <p:cTn id="23"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648072"/>
          </a:xfrm>
        </p:spPr>
        <p:txBody>
          <a:bodyPr>
            <a:noAutofit/>
          </a:bodyPr>
          <a:lstStyle/>
          <a:p>
            <a:pPr algn="l">
              <a:lnSpc>
                <a:spcPts val="2800"/>
              </a:lnSpc>
            </a:pPr>
            <a:r>
              <a:rPr lang="en-US" sz="2800" b="1" dirty="0">
                <a:solidFill>
                  <a:schemeClr val="tx2"/>
                </a:solidFill>
                <a:effectLst/>
                <a:latin typeface="Bodoni MT" panose="02070603080606020203" pitchFamily="18" charset="0"/>
              </a:rPr>
              <a:t>University </a:t>
            </a:r>
            <a:r>
              <a:rPr lang="en-US" sz="2800" b="1" dirty="0" smtClean="0">
                <a:solidFill>
                  <a:schemeClr val="tx2"/>
                </a:solidFill>
                <a:effectLst/>
                <a:latin typeface="Bodoni MT" panose="02070603080606020203" pitchFamily="18" charset="0"/>
              </a:rPr>
              <a:t>Presses </a:t>
            </a:r>
            <a:r>
              <a:rPr lang="en-US" sz="2800" b="1" dirty="0">
                <a:solidFill>
                  <a:schemeClr val="tx2"/>
                </a:solidFill>
                <a:effectLst/>
                <a:latin typeface="Bodoni MT" panose="02070603080606020203" pitchFamily="18" charset="0"/>
              </a:rPr>
              <a:t>as Project </a:t>
            </a:r>
            <a:r>
              <a:rPr lang="en-US" sz="2800" b="1" dirty="0" smtClean="0">
                <a:solidFill>
                  <a:schemeClr val="tx2"/>
                </a:solidFill>
                <a:effectLst/>
                <a:latin typeface="Bodoni MT" panose="02070603080606020203" pitchFamily="18" charset="0"/>
              </a:rPr>
              <a:t>Partner: </a:t>
            </a:r>
            <a:br>
              <a:rPr lang="en-US" sz="2800" b="1" dirty="0" smtClean="0">
                <a:solidFill>
                  <a:schemeClr val="tx2"/>
                </a:solidFill>
                <a:effectLst/>
                <a:latin typeface="Bodoni MT" panose="02070603080606020203" pitchFamily="18" charset="0"/>
              </a:rPr>
            </a:br>
            <a:r>
              <a:rPr lang="en-US" sz="2800" b="1" dirty="0" smtClean="0">
                <a:solidFill>
                  <a:schemeClr val="tx2"/>
                </a:solidFill>
                <a:effectLst/>
                <a:latin typeface="Bodoni MT" panose="02070603080606020203" pitchFamily="18" charset="0"/>
              </a:rPr>
              <a:t>					</a:t>
            </a:r>
            <a:r>
              <a:rPr lang="en-US" sz="2800" b="1" i="1" dirty="0" smtClean="0">
                <a:solidFill>
                  <a:schemeClr val="tx2"/>
                </a:solidFill>
                <a:effectLst>
                  <a:outerShdw blurRad="38100" dist="38100" dir="2700000" algn="tl">
                    <a:srgbClr val="000000">
                      <a:alpha val="43137"/>
                    </a:srgbClr>
                  </a:outerShdw>
                </a:effectLst>
                <a:latin typeface="Bodoni MT" panose="02070603080606020203" pitchFamily="18" charset="0"/>
              </a:rPr>
              <a:t>Possible Solutions</a:t>
            </a:r>
            <a:endParaRPr lang="de-DE" sz="2800" b="1" i="1" dirty="0">
              <a:solidFill>
                <a:schemeClr val="tx2"/>
              </a:solidFill>
              <a:effectLst>
                <a:outerShdw blurRad="38100" dist="38100" dir="2700000" algn="tl">
                  <a:srgbClr val="000000">
                    <a:alpha val="43137"/>
                  </a:srgbClr>
                </a:outerShdw>
              </a:effectLst>
              <a:latin typeface="Bodoni MT" panose="02070603080606020203" pitchFamily="18" charset="0"/>
            </a:endParaRPr>
          </a:p>
        </p:txBody>
      </p:sp>
      <p:sp>
        <p:nvSpPr>
          <p:cNvPr id="3" name="Rechteck 2"/>
          <p:cNvSpPr/>
          <p:nvPr/>
        </p:nvSpPr>
        <p:spPr>
          <a:xfrm>
            <a:off x="457200" y="1844824"/>
            <a:ext cx="8352928" cy="4154984"/>
          </a:xfrm>
          <a:prstGeom prst="rect">
            <a:avLst/>
          </a:prstGeom>
          <a:ln>
            <a:noFill/>
          </a:ln>
        </p:spPr>
        <p:txBody>
          <a:bodyPr wrap="square">
            <a:spAutoFit/>
          </a:bodyPr>
          <a:lstStyle/>
          <a:p>
            <a:pPr marL="342900" indent="-342900">
              <a:buFont typeface="Arial" panose="020B0604020202020204" pitchFamily="34" charset="0"/>
              <a:buChar char="•"/>
            </a:pPr>
            <a:r>
              <a:rPr lang="en-US" sz="2400" b="1" dirty="0">
                <a:solidFill>
                  <a:schemeClr val="tx1">
                    <a:lumMod val="50000"/>
                  </a:schemeClr>
                </a:solidFill>
                <a:latin typeface="Garamond" panose="02020404030301010803" pitchFamily="18" charset="0"/>
              </a:rPr>
              <a:t>Improving the working conditions of IT people</a:t>
            </a:r>
          </a:p>
          <a:p>
            <a:pPr marL="342900" indent="-342900">
              <a:buFont typeface="Arial" panose="020B0604020202020204" pitchFamily="34" charset="0"/>
              <a:buChar char="•"/>
            </a:pPr>
            <a:r>
              <a:rPr lang="en-US" sz="2400" b="1" dirty="0" smtClean="0">
                <a:solidFill>
                  <a:schemeClr val="tx1">
                    <a:lumMod val="50000"/>
                  </a:schemeClr>
                </a:solidFill>
                <a:latin typeface="Garamond" panose="02020404030301010803" pitchFamily="18" charset="0"/>
              </a:rPr>
              <a:t>Competence </a:t>
            </a:r>
            <a:r>
              <a:rPr lang="en-US" sz="2400" b="1" dirty="0">
                <a:solidFill>
                  <a:schemeClr val="tx1">
                    <a:lumMod val="50000"/>
                  </a:schemeClr>
                </a:solidFill>
                <a:latin typeface="Garamond" panose="02020404030301010803" pitchFamily="18" charset="0"/>
              </a:rPr>
              <a:t>exchange between </a:t>
            </a:r>
            <a:r>
              <a:rPr lang="en-US" sz="2400" b="1" dirty="0" smtClean="0">
                <a:solidFill>
                  <a:schemeClr val="tx1">
                    <a:lumMod val="50000"/>
                  </a:schemeClr>
                </a:solidFill>
                <a:latin typeface="Garamond" panose="02020404030301010803" pitchFamily="18" charset="0"/>
              </a:rPr>
              <a:t>university presses </a:t>
            </a:r>
            <a:r>
              <a:rPr lang="en-US" sz="2400" b="1" dirty="0" smtClean="0">
                <a:solidFill>
                  <a:schemeClr val="tx1">
                    <a:lumMod val="50000"/>
                  </a:schemeClr>
                </a:solidFill>
                <a:latin typeface="Garamond" panose="02020404030301010803" pitchFamily="18" charset="0"/>
                <a:sym typeface="Wingdings" panose="05000000000000000000" pitchFamily="2" charset="2"/>
              </a:rPr>
              <a:t></a:t>
            </a:r>
            <a:r>
              <a:rPr lang="en-US" sz="2400" b="1" dirty="0" smtClean="0">
                <a:solidFill>
                  <a:schemeClr val="tx1">
                    <a:lumMod val="50000"/>
                  </a:schemeClr>
                </a:solidFill>
                <a:latin typeface="Garamond" panose="02020404030301010803" pitchFamily="18" charset="0"/>
              </a:rPr>
              <a:t>  </a:t>
            </a:r>
            <a:r>
              <a:rPr lang="en-US" sz="2400" b="1" dirty="0">
                <a:solidFill>
                  <a:schemeClr val="tx1">
                    <a:lumMod val="50000"/>
                  </a:schemeClr>
                </a:solidFill>
                <a:latin typeface="Garamond" panose="02020404030301010803" pitchFamily="18" charset="0"/>
              </a:rPr>
              <a:t>networks and infrastructure </a:t>
            </a:r>
            <a:r>
              <a:rPr lang="en-US" sz="2400" dirty="0" smtClean="0">
                <a:solidFill>
                  <a:schemeClr val="tx1">
                    <a:lumMod val="50000"/>
                  </a:schemeClr>
                </a:solidFill>
                <a:latin typeface="Garamond" panose="02020404030301010803" pitchFamily="18" charset="0"/>
                <a:sym typeface="Wingdings" panose="05000000000000000000" pitchFamily="2" charset="2"/>
              </a:rPr>
              <a:t>like OA Books Network, OPERAS RI etc.</a:t>
            </a:r>
            <a:endParaRPr lang="en-US" sz="2400" dirty="0">
              <a:solidFill>
                <a:schemeClr val="tx1">
                  <a:lumMod val="50000"/>
                </a:schemeClr>
              </a:solidFill>
              <a:latin typeface="Garamond" panose="02020404030301010803" pitchFamily="18" charset="0"/>
              <a:sym typeface="Wingdings" panose="05000000000000000000" pitchFamily="2" charset="2"/>
            </a:endParaRPr>
          </a:p>
          <a:p>
            <a:pPr marL="342900" indent="-342900">
              <a:buFont typeface="Arial" panose="020B0604020202020204" pitchFamily="34" charset="0"/>
              <a:buChar char="•"/>
            </a:pPr>
            <a:r>
              <a:rPr lang="en-US" sz="2400" b="1" dirty="0" smtClean="0">
                <a:solidFill>
                  <a:schemeClr val="tx1">
                    <a:lumMod val="50000"/>
                  </a:schemeClr>
                </a:solidFill>
                <a:latin typeface="Garamond" panose="02020404030301010803" pitchFamily="18" charset="0"/>
              </a:rPr>
              <a:t>Outsourcing</a:t>
            </a:r>
            <a:r>
              <a:rPr lang="en-US" sz="2400" dirty="0" smtClean="0">
                <a:solidFill>
                  <a:schemeClr val="tx1">
                    <a:lumMod val="50000"/>
                  </a:schemeClr>
                </a:solidFill>
                <a:latin typeface="Garamond" panose="02020404030301010803" pitchFamily="18" charset="0"/>
              </a:rPr>
              <a:t>  of services </a:t>
            </a:r>
          </a:p>
          <a:p>
            <a:pPr marL="342900" indent="-342900">
              <a:buFont typeface="Arial" panose="020B0604020202020204" pitchFamily="34" charset="0"/>
              <a:buChar char="•"/>
            </a:pPr>
            <a:r>
              <a:rPr lang="en-US" sz="2400" b="1" dirty="0">
                <a:solidFill>
                  <a:schemeClr val="tx1">
                    <a:lumMod val="50000"/>
                  </a:schemeClr>
                </a:solidFill>
                <a:latin typeface="Garamond" panose="02020404030301010803" pitchFamily="18" charset="0"/>
              </a:rPr>
              <a:t>Renew the editorial </a:t>
            </a:r>
            <a:r>
              <a:rPr lang="en-US" sz="2400" dirty="0" smtClean="0">
                <a:solidFill>
                  <a:schemeClr val="tx1">
                    <a:lumMod val="50000"/>
                  </a:schemeClr>
                </a:solidFill>
                <a:latin typeface="Garamond" panose="02020404030301010803" pitchFamily="18" charset="0"/>
              </a:rPr>
              <a:t>board with </a:t>
            </a:r>
            <a:r>
              <a:rPr lang="en-US" sz="2400" dirty="0">
                <a:solidFill>
                  <a:schemeClr val="tx1">
                    <a:lumMod val="50000"/>
                  </a:schemeClr>
                </a:solidFill>
                <a:latin typeface="Garamond" panose="02020404030301010803" pitchFamily="18" charset="0"/>
              </a:rPr>
              <a:t>people more interested in technical incentives for Open Access books, possibly including young researchers and even a student </a:t>
            </a:r>
            <a:r>
              <a:rPr lang="en-US" sz="2400" dirty="0" smtClean="0">
                <a:solidFill>
                  <a:schemeClr val="tx1">
                    <a:lumMod val="50000"/>
                  </a:schemeClr>
                </a:solidFill>
                <a:latin typeface="Garamond" panose="02020404030301010803" pitchFamily="18" charset="0"/>
              </a:rPr>
              <a:t>representative</a:t>
            </a:r>
          </a:p>
          <a:p>
            <a:pPr marL="342900" indent="-342900">
              <a:buFont typeface="Arial" panose="020B0604020202020204" pitchFamily="34" charset="0"/>
              <a:buChar char="•"/>
            </a:pPr>
            <a:r>
              <a:rPr lang="en-US" sz="2400" b="1" dirty="0" smtClean="0">
                <a:solidFill>
                  <a:schemeClr val="tx1">
                    <a:lumMod val="50000"/>
                  </a:schemeClr>
                </a:solidFill>
                <a:latin typeface="Garamond" panose="02020404030301010803" pitchFamily="18" charset="0"/>
              </a:rPr>
              <a:t>Building consortia </a:t>
            </a:r>
            <a:r>
              <a:rPr lang="en-US" sz="2400" dirty="0" smtClean="0">
                <a:solidFill>
                  <a:schemeClr val="tx1">
                    <a:lumMod val="50000"/>
                  </a:schemeClr>
                </a:solidFill>
                <a:latin typeface="Garamond" panose="02020404030301010803" pitchFamily="18" charset="0"/>
              </a:rPr>
              <a:t>with other university presses to fund publications  by authors from  universities without an own publishing service</a:t>
            </a:r>
            <a:endParaRPr lang="de-DE" sz="2400" dirty="0">
              <a:solidFill>
                <a:schemeClr val="tx1">
                  <a:lumMod val="50000"/>
                </a:schemeClr>
              </a:solidFill>
              <a:latin typeface="Garamond" panose="02020404030301010803" pitchFamily="18" charset="0"/>
            </a:endParaRPr>
          </a:p>
        </p:txBody>
      </p:sp>
    </p:spTree>
    <p:extLst>
      <p:ext uri="{BB962C8B-B14F-4D97-AF65-F5344CB8AC3E}">
        <p14:creationId xmlns:p14="http://schemas.microsoft.com/office/powerpoint/2010/main" val="381068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FFFF"/>
                                      </p:to>
                                    </p:animClr>
                                    <p:animClr clrSpc="rgb" dir="cw">
                                      <p:cBhvr>
                                        <p:cTn id="7" dur="500" fill="hold"/>
                                        <p:tgtEl>
                                          <p:spTgt spid="3">
                                            <p:txEl>
                                              <p:pRg st="0" end="0"/>
                                            </p:txEl>
                                          </p:spTgt>
                                        </p:tgtEl>
                                        <p:attrNameLst>
                                          <p:attrName>fillcolor</p:attrName>
                                        </p:attrNameLst>
                                      </p:cBhvr>
                                      <p:to>
                                        <a:srgbClr val="FFFFFF"/>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rgbClr val="FFFFFF"/>
                                      </p:to>
                                    </p:animClr>
                                    <p:animClr clrSpc="rgb" dir="cw">
                                      <p:cBhvr>
                                        <p:cTn id="14" dur="500" fill="hold"/>
                                        <p:tgtEl>
                                          <p:spTgt spid="3">
                                            <p:txEl>
                                              <p:pRg st="1" end="1"/>
                                            </p:txEl>
                                          </p:spTgt>
                                        </p:tgtEl>
                                        <p:attrNameLst>
                                          <p:attrName>fillcolor</p:attrName>
                                        </p:attrNameLst>
                                      </p:cBhvr>
                                      <p:to>
                                        <a:srgbClr val="FFFFFF"/>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2" end="2"/>
                                            </p:txEl>
                                          </p:spTgt>
                                        </p:tgtEl>
                                        <p:attrNameLst>
                                          <p:attrName>style.color</p:attrName>
                                        </p:attrNameLst>
                                      </p:cBhvr>
                                      <p:to>
                                        <a:srgbClr val="FFFFFF"/>
                                      </p:to>
                                    </p:animClr>
                                    <p:animClr clrSpc="rgb" dir="cw">
                                      <p:cBhvr>
                                        <p:cTn id="21" dur="500" fill="hold"/>
                                        <p:tgtEl>
                                          <p:spTgt spid="3">
                                            <p:txEl>
                                              <p:pRg st="2" end="2"/>
                                            </p:txEl>
                                          </p:spTgt>
                                        </p:tgtEl>
                                        <p:attrNameLst>
                                          <p:attrName>fillcolor</p:attrName>
                                        </p:attrNameLst>
                                      </p:cBhvr>
                                      <p:to>
                                        <a:srgbClr val="FFFFFF"/>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
                                            <p:txEl>
                                              <p:pRg st="3" end="3"/>
                                            </p:txEl>
                                          </p:spTgt>
                                        </p:tgtEl>
                                        <p:attrNameLst>
                                          <p:attrName>style.color</p:attrName>
                                        </p:attrNameLst>
                                      </p:cBhvr>
                                      <p:to>
                                        <a:srgbClr val="FFFFFF"/>
                                      </p:to>
                                    </p:animClr>
                                    <p:animClr clrSpc="rgb" dir="cw">
                                      <p:cBhvr>
                                        <p:cTn id="28" dur="500" fill="hold"/>
                                        <p:tgtEl>
                                          <p:spTgt spid="3">
                                            <p:txEl>
                                              <p:pRg st="3" end="3"/>
                                            </p:txEl>
                                          </p:spTgt>
                                        </p:tgtEl>
                                        <p:attrNameLst>
                                          <p:attrName>fillcolor</p:attrName>
                                        </p:attrNameLst>
                                      </p:cBhvr>
                                      <p:to>
                                        <a:srgbClr val="FFFFFF"/>
                                      </p:to>
                                    </p:animClr>
                                    <p:set>
                                      <p:cBhvr>
                                        <p:cTn id="29" dur="500" fill="hold"/>
                                        <p:tgtEl>
                                          <p:spTgt spid="3">
                                            <p:txEl>
                                              <p:pRg st="3" end="3"/>
                                            </p:txEl>
                                          </p:spTgt>
                                        </p:tgtEl>
                                        <p:attrNameLst>
                                          <p:attrName>fill.type</p:attrName>
                                        </p:attrNameLst>
                                      </p:cBhvr>
                                      <p:to>
                                        <p:strVal val="solid"/>
                                      </p:to>
                                    </p:set>
                                    <p:set>
                                      <p:cBhvr>
                                        <p:cTn id="30" dur="500" fill="hold"/>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3">
                                            <p:txEl>
                                              <p:pRg st="4" end="4"/>
                                            </p:txEl>
                                          </p:spTgt>
                                        </p:tgtEl>
                                        <p:attrNameLst>
                                          <p:attrName>style.color</p:attrName>
                                        </p:attrNameLst>
                                      </p:cBhvr>
                                      <p:to>
                                        <a:srgbClr val="FFFFFF"/>
                                      </p:to>
                                    </p:animClr>
                                    <p:animClr clrSpc="rgb" dir="cw">
                                      <p:cBhvr>
                                        <p:cTn id="35" dur="500" fill="hold"/>
                                        <p:tgtEl>
                                          <p:spTgt spid="3">
                                            <p:txEl>
                                              <p:pRg st="4" end="4"/>
                                            </p:txEl>
                                          </p:spTgt>
                                        </p:tgtEl>
                                        <p:attrNameLst>
                                          <p:attrName>fillcolor</p:attrName>
                                        </p:attrNameLst>
                                      </p:cBhvr>
                                      <p:to>
                                        <a:srgbClr val="FFFFFF"/>
                                      </p:to>
                                    </p:animClr>
                                    <p:set>
                                      <p:cBhvr>
                                        <p:cTn id="36" dur="500" fill="hold"/>
                                        <p:tgtEl>
                                          <p:spTgt spid="3">
                                            <p:txEl>
                                              <p:pRg st="4" end="4"/>
                                            </p:txEl>
                                          </p:spTgt>
                                        </p:tgtEl>
                                        <p:attrNameLst>
                                          <p:attrName>fill.type</p:attrName>
                                        </p:attrNameLst>
                                      </p:cBhvr>
                                      <p:to>
                                        <p:strVal val="solid"/>
                                      </p:to>
                                    </p:set>
                                    <p:set>
                                      <p:cBhvr>
                                        <p:cTn id="37"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7" y="0"/>
            <a:ext cx="9144000" cy="6858000"/>
          </a:xfrm>
          <a:prstGeom prst="rect">
            <a:avLst/>
          </a:prstGeom>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5858" y="5562600"/>
            <a:ext cx="183832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17" y="6483130"/>
            <a:ext cx="26384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72454" y="1988840"/>
            <a:ext cx="7441730" cy="3132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58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0"/>
                                  </p:stCondLst>
                                  <p:childTnLst>
                                    <p:set>
                                      <p:cBhvr>
                                        <p:cTn id="6" dur="1" fill="hold">
                                          <p:stCondLst>
                                            <p:cond delay="0"/>
                                          </p:stCondLst>
                                        </p:cTn>
                                        <p:tgtEl>
                                          <p:spTgt spid="3078"/>
                                        </p:tgtEl>
                                        <p:attrNameLst>
                                          <p:attrName>style.visibility</p:attrName>
                                        </p:attrNameLst>
                                      </p:cBhvr>
                                      <p:to>
                                        <p:strVal val="visible"/>
                                      </p:to>
                                    </p:set>
                                    <p:animEffect transition="in" filter="wheel(1)">
                                      <p:cBhvr>
                                        <p:cTn id="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1196752"/>
            <a:ext cx="8229600" cy="4741987"/>
          </a:xfrm>
        </p:spPr>
        <p:txBody>
          <a:bodyPr>
            <a:normAutofit/>
          </a:bodyPr>
          <a:lstStyle/>
          <a:p>
            <a:pPr>
              <a:lnSpc>
                <a:spcPct val="90000"/>
              </a:lnSpc>
            </a:pP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Established</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in </a:t>
            </a:r>
            <a:r>
              <a:rPr lang="de-DE" altLang="de-DE" sz="2400" dirty="0" smtClean="0">
                <a:solidFill>
                  <a:schemeClr val="tx1">
                    <a:lumMod val="50000"/>
                  </a:schemeClr>
                </a:solidFill>
                <a:latin typeface="Garamond" panose="02020404030301010803" pitchFamily="18" charset="0"/>
                <a:ea typeface="Calibri" pitchFamily="34" charset="0"/>
                <a:cs typeface="Calibri" pitchFamily="34" charset="0"/>
              </a:rPr>
              <a:t>2003 </a:t>
            </a:r>
          </a:p>
          <a:p>
            <a:pPr lvl="1">
              <a:lnSpc>
                <a:spcPct val="90000"/>
              </a:lnSpc>
            </a:pPr>
            <a:r>
              <a:rPr lang="de-DE" altLang="de-DE" sz="2000" dirty="0" err="1" smtClean="0">
                <a:solidFill>
                  <a:schemeClr val="tx1">
                    <a:lumMod val="50000"/>
                  </a:schemeClr>
                </a:solidFill>
                <a:latin typeface="Garamond" panose="02020404030301010803" pitchFamily="18" charset="0"/>
                <a:ea typeface="Calibri" pitchFamily="34" charset="0"/>
                <a:cs typeface="Calibri" pitchFamily="34" charset="0"/>
              </a:rPr>
              <a:t>appr</a:t>
            </a:r>
            <a:r>
              <a:rPr lang="de-DE" altLang="de-DE" sz="20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000" dirty="0" smtClean="0">
                <a:solidFill>
                  <a:schemeClr val="tx1">
                    <a:lumMod val="50000"/>
                  </a:schemeClr>
                </a:solidFill>
                <a:latin typeface="Garamond" panose="02020404030301010803" pitchFamily="18" charset="0"/>
                <a:ea typeface="Calibri" pitchFamily="34" charset="0"/>
                <a:cs typeface="Calibri" pitchFamily="34" charset="0"/>
              </a:rPr>
              <a:t>50 -55 </a:t>
            </a:r>
            <a:r>
              <a:rPr lang="de-DE" altLang="de-DE" sz="2000" dirty="0" err="1" smtClean="0">
                <a:solidFill>
                  <a:schemeClr val="tx1">
                    <a:lumMod val="50000"/>
                  </a:schemeClr>
                </a:solidFill>
                <a:latin typeface="Garamond" panose="02020404030301010803" pitchFamily="18" charset="0"/>
                <a:ea typeface="Calibri" pitchFamily="34" charset="0"/>
                <a:cs typeface="Calibri" pitchFamily="34" charset="0"/>
              </a:rPr>
              <a:t>book</a:t>
            </a:r>
            <a:r>
              <a:rPr lang="de-DE" altLang="de-DE" sz="2000" dirty="0" smtClean="0">
                <a:solidFill>
                  <a:schemeClr val="tx1">
                    <a:lumMod val="50000"/>
                  </a:schemeClr>
                </a:solidFill>
                <a:latin typeface="Garamond" panose="02020404030301010803" pitchFamily="18" charset="0"/>
                <a:ea typeface="Calibri" pitchFamily="34" charset="0"/>
                <a:cs typeface="Calibri" pitchFamily="34" charset="0"/>
              </a:rPr>
              <a:t> </a:t>
            </a:r>
            <a:r>
              <a:rPr lang="de-DE" altLang="de-DE" sz="2000" dirty="0" err="1">
                <a:solidFill>
                  <a:schemeClr val="tx1">
                    <a:lumMod val="50000"/>
                  </a:schemeClr>
                </a:solidFill>
                <a:latin typeface="Garamond" panose="02020404030301010803" pitchFamily="18" charset="0"/>
                <a:ea typeface="Calibri" pitchFamily="34" charset="0"/>
                <a:cs typeface="Calibri" pitchFamily="34" charset="0"/>
              </a:rPr>
              <a:t>projects</a:t>
            </a:r>
            <a:r>
              <a:rPr lang="de-DE" altLang="de-DE" sz="2000" dirty="0">
                <a:solidFill>
                  <a:schemeClr val="tx1">
                    <a:lumMod val="50000"/>
                  </a:schemeClr>
                </a:solidFill>
                <a:latin typeface="Garamond" panose="02020404030301010803" pitchFamily="18" charset="0"/>
                <a:ea typeface="Calibri" pitchFamily="34" charset="0"/>
                <a:cs typeface="Calibri" pitchFamily="34" charset="0"/>
              </a:rPr>
              <a:t> per </a:t>
            </a:r>
            <a:r>
              <a:rPr lang="de-DE" altLang="de-DE" sz="2000" dirty="0" err="1">
                <a:solidFill>
                  <a:schemeClr val="tx1">
                    <a:lumMod val="50000"/>
                  </a:schemeClr>
                </a:solidFill>
                <a:latin typeface="Garamond" panose="02020404030301010803" pitchFamily="18" charset="0"/>
                <a:ea typeface="Calibri" pitchFamily="34" charset="0"/>
                <a:cs typeface="Calibri" pitchFamily="34" charset="0"/>
              </a:rPr>
              <a:t>year</a:t>
            </a:r>
            <a:r>
              <a:rPr lang="de-DE" altLang="de-DE" sz="20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000" dirty="0" err="1">
                <a:solidFill>
                  <a:schemeClr val="tx1">
                    <a:lumMod val="50000"/>
                  </a:schemeClr>
                </a:solidFill>
                <a:latin typeface="Garamond" panose="02020404030301010803" pitchFamily="18" charset="0"/>
                <a:ea typeface="Calibri" pitchFamily="34" charset="0"/>
                <a:cs typeface="Calibri" pitchFamily="34" charset="0"/>
              </a:rPr>
              <a:t>with</a:t>
            </a:r>
            <a:r>
              <a:rPr lang="de-DE" altLang="de-DE" sz="20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000" dirty="0" smtClean="0">
                <a:solidFill>
                  <a:schemeClr val="tx1">
                    <a:lumMod val="50000"/>
                  </a:schemeClr>
                </a:solidFill>
                <a:latin typeface="Garamond" panose="02020404030301010803" pitchFamily="18" charset="0"/>
                <a:ea typeface="Calibri" pitchFamily="34" charset="0"/>
                <a:cs typeface="Calibri" pitchFamily="34" charset="0"/>
              </a:rPr>
              <a:t>2.75 FTE – </a:t>
            </a:r>
            <a:r>
              <a:rPr lang="de-DE" altLang="de-DE" sz="2000" dirty="0" err="1" smtClean="0">
                <a:solidFill>
                  <a:schemeClr val="tx1">
                    <a:lumMod val="50000"/>
                  </a:schemeClr>
                </a:solidFill>
                <a:latin typeface="Garamond" panose="02020404030301010803" pitchFamily="18" charset="0"/>
                <a:ea typeface="Calibri" pitchFamily="34" charset="0"/>
                <a:cs typeface="Calibri" pitchFamily="34" charset="0"/>
              </a:rPr>
              <a:t>makes</a:t>
            </a:r>
            <a:r>
              <a:rPr lang="de-DE" altLang="de-DE" sz="2000" dirty="0" smtClean="0">
                <a:solidFill>
                  <a:schemeClr val="tx1">
                    <a:lumMod val="50000"/>
                  </a:schemeClr>
                </a:solidFill>
                <a:latin typeface="Garamond" panose="02020404030301010803" pitchFamily="18" charset="0"/>
                <a:ea typeface="Calibri" pitchFamily="34" charset="0"/>
                <a:cs typeface="Calibri" pitchFamily="34" charset="0"/>
              </a:rPr>
              <a:t> 6 </a:t>
            </a:r>
            <a:r>
              <a:rPr lang="de-DE" altLang="de-DE" sz="2000" dirty="0" err="1" smtClean="0">
                <a:solidFill>
                  <a:schemeClr val="tx1">
                    <a:lumMod val="50000"/>
                  </a:schemeClr>
                </a:solidFill>
                <a:latin typeface="Garamond" panose="02020404030301010803" pitchFamily="18" charset="0"/>
                <a:ea typeface="Calibri" pitchFamily="34" charset="0"/>
                <a:cs typeface="Calibri" pitchFamily="34" charset="0"/>
              </a:rPr>
              <a:t>persons</a:t>
            </a:r>
            <a:endParaRPr lang="de-DE" altLang="de-DE" sz="2000" dirty="0" smtClean="0">
              <a:solidFill>
                <a:schemeClr val="tx1">
                  <a:lumMod val="50000"/>
                </a:schemeClr>
              </a:solidFill>
              <a:latin typeface="Garamond" panose="02020404030301010803" pitchFamily="18" charset="0"/>
              <a:ea typeface="Calibri" pitchFamily="34" charset="0"/>
              <a:cs typeface="Calibri" pitchFamily="34" charset="0"/>
            </a:endParaRPr>
          </a:p>
          <a:p>
            <a:pPr lvl="1">
              <a:lnSpc>
                <a:spcPct val="90000"/>
              </a:lnSpc>
            </a:pPr>
            <a:r>
              <a:rPr lang="de-DE" altLang="de-DE" sz="2000" dirty="0" smtClean="0">
                <a:solidFill>
                  <a:schemeClr val="tx1">
                    <a:lumMod val="50000"/>
                  </a:schemeClr>
                </a:solidFill>
                <a:latin typeface="Garamond" panose="02020404030301010803" pitchFamily="18" charset="0"/>
                <a:ea typeface="Calibri" pitchFamily="34" charset="0"/>
                <a:cs typeface="Calibri" pitchFamily="34" charset="0"/>
              </a:rPr>
              <a:t>More </a:t>
            </a:r>
            <a:r>
              <a:rPr lang="de-DE" altLang="de-DE" sz="2000" dirty="0" err="1" smtClean="0">
                <a:solidFill>
                  <a:schemeClr val="tx1">
                    <a:lumMod val="50000"/>
                  </a:schemeClr>
                </a:solidFill>
                <a:latin typeface="Garamond" panose="02020404030301010803" pitchFamily="18" charset="0"/>
                <a:ea typeface="Calibri" pitchFamily="34" charset="0"/>
                <a:cs typeface="Calibri" pitchFamily="34" charset="0"/>
              </a:rPr>
              <a:t>than</a:t>
            </a:r>
            <a:r>
              <a:rPr lang="de-DE" altLang="de-DE" sz="2000" dirty="0" smtClean="0">
                <a:solidFill>
                  <a:schemeClr val="tx1">
                    <a:lumMod val="50000"/>
                  </a:schemeClr>
                </a:solidFill>
                <a:latin typeface="Garamond" panose="02020404030301010803" pitchFamily="18" charset="0"/>
                <a:ea typeface="Calibri" pitchFamily="34" charset="0"/>
                <a:cs typeface="Calibri" pitchFamily="34" charset="0"/>
              </a:rPr>
              <a:t> 820 </a:t>
            </a:r>
            <a:r>
              <a:rPr lang="de-DE" altLang="de-DE" sz="2000" dirty="0" err="1" smtClean="0">
                <a:solidFill>
                  <a:schemeClr val="tx1">
                    <a:lumMod val="50000"/>
                  </a:schemeClr>
                </a:solidFill>
                <a:latin typeface="Garamond" panose="02020404030301010803" pitchFamily="18" charset="0"/>
                <a:ea typeface="Calibri" pitchFamily="34" charset="0"/>
                <a:cs typeface="Calibri" pitchFamily="34" charset="0"/>
              </a:rPr>
              <a:t>books</a:t>
            </a:r>
            <a:r>
              <a:rPr lang="de-DE" altLang="de-DE" sz="2000" dirty="0" smtClean="0">
                <a:solidFill>
                  <a:schemeClr val="tx1">
                    <a:lumMod val="50000"/>
                  </a:schemeClr>
                </a:solidFill>
                <a:latin typeface="Garamond" panose="02020404030301010803" pitchFamily="18" charset="0"/>
                <a:ea typeface="Calibri" pitchFamily="34" charset="0"/>
                <a:cs typeface="Calibri" pitchFamily="34" charset="0"/>
              </a:rPr>
              <a:t> </a:t>
            </a:r>
            <a:r>
              <a:rPr lang="de-DE" altLang="de-DE" sz="2000" dirty="0" err="1" smtClean="0">
                <a:solidFill>
                  <a:schemeClr val="tx1">
                    <a:lumMod val="50000"/>
                  </a:schemeClr>
                </a:solidFill>
                <a:latin typeface="Garamond" panose="02020404030301010803" pitchFamily="18" charset="0"/>
                <a:ea typeface="Calibri" pitchFamily="34" charset="0"/>
                <a:cs typeface="Calibri" pitchFamily="34" charset="0"/>
              </a:rPr>
              <a:t>published</a:t>
            </a:r>
            <a:r>
              <a:rPr lang="de-DE" altLang="de-DE" sz="2000" dirty="0" smtClean="0">
                <a:solidFill>
                  <a:schemeClr val="tx1">
                    <a:lumMod val="50000"/>
                  </a:schemeClr>
                </a:solidFill>
                <a:latin typeface="Garamond" panose="02020404030301010803" pitchFamily="18" charset="0"/>
                <a:ea typeface="Calibri" pitchFamily="34" charset="0"/>
                <a:cs typeface="Calibri" pitchFamily="34" charset="0"/>
              </a:rPr>
              <a:t> </a:t>
            </a:r>
            <a:r>
              <a:rPr lang="de-DE" altLang="de-DE" sz="2000" dirty="0" err="1" smtClean="0">
                <a:solidFill>
                  <a:schemeClr val="tx1">
                    <a:lumMod val="50000"/>
                  </a:schemeClr>
                </a:solidFill>
                <a:latin typeface="Garamond" panose="02020404030301010803" pitchFamily="18" charset="0"/>
                <a:ea typeface="Calibri" pitchFamily="34" charset="0"/>
                <a:cs typeface="Calibri" pitchFamily="34" charset="0"/>
              </a:rPr>
              <a:t>up</a:t>
            </a:r>
            <a:r>
              <a:rPr lang="de-DE" altLang="de-DE" sz="2000" dirty="0" smtClean="0">
                <a:solidFill>
                  <a:schemeClr val="tx1">
                    <a:lumMod val="50000"/>
                  </a:schemeClr>
                </a:solidFill>
                <a:latin typeface="Garamond" panose="02020404030301010803" pitchFamily="18" charset="0"/>
                <a:ea typeface="Calibri" pitchFamily="34" charset="0"/>
                <a:cs typeface="Calibri" pitchFamily="34" charset="0"/>
              </a:rPr>
              <a:t> </a:t>
            </a:r>
            <a:r>
              <a:rPr lang="de-DE" altLang="de-DE" sz="2000" dirty="0" err="1" smtClean="0">
                <a:solidFill>
                  <a:schemeClr val="tx1">
                    <a:lumMod val="50000"/>
                  </a:schemeClr>
                </a:solidFill>
                <a:latin typeface="Garamond" panose="02020404030301010803" pitchFamily="18" charset="0"/>
                <a:ea typeface="Calibri" pitchFamily="34" charset="0"/>
                <a:cs typeface="Calibri" pitchFamily="34" charset="0"/>
              </a:rPr>
              <a:t>to</a:t>
            </a:r>
            <a:r>
              <a:rPr lang="de-DE" altLang="de-DE" sz="2000" dirty="0" smtClean="0">
                <a:solidFill>
                  <a:schemeClr val="tx1">
                    <a:lumMod val="50000"/>
                  </a:schemeClr>
                </a:solidFill>
                <a:latin typeface="Garamond" panose="02020404030301010803" pitchFamily="18" charset="0"/>
                <a:ea typeface="Calibri" pitchFamily="34" charset="0"/>
                <a:cs typeface="Calibri" pitchFamily="34" charset="0"/>
              </a:rPr>
              <a:t> </a:t>
            </a:r>
            <a:r>
              <a:rPr lang="de-DE" altLang="de-DE" sz="2000" dirty="0" err="1" smtClean="0">
                <a:solidFill>
                  <a:schemeClr val="tx1">
                    <a:lumMod val="50000"/>
                  </a:schemeClr>
                </a:solidFill>
                <a:latin typeface="Garamond" panose="02020404030301010803" pitchFamily="18" charset="0"/>
                <a:ea typeface="Calibri" pitchFamily="34" charset="0"/>
                <a:cs typeface="Calibri" pitchFamily="34" charset="0"/>
              </a:rPr>
              <a:t>now</a:t>
            </a:r>
            <a:endParaRPr lang="de-DE" altLang="de-DE" sz="2000" dirty="0">
              <a:solidFill>
                <a:schemeClr val="tx1">
                  <a:lumMod val="50000"/>
                </a:schemeClr>
              </a:solidFill>
              <a:latin typeface="Garamond" panose="02020404030301010803" pitchFamily="18" charset="0"/>
              <a:ea typeface="Calibri" pitchFamily="34" charset="0"/>
              <a:cs typeface="Calibri" pitchFamily="34" charset="0"/>
            </a:endParaRPr>
          </a:p>
          <a:p>
            <a:pPr marL="457200" lvl="1" indent="0">
              <a:lnSpc>
                <a:spcPct val="90000"/>
              </a:lnSpc>
              <a:buNone/>
            </a:pPr>
            <a:r>
              <a:rPr lang="de-DE" altLang="de-DE" sz="2000" dirty="0" smtClean="0">
                <a:solidFill>
                  <a:schemeClr val="tx1">
                    <a:lumMod val="50000"/>
                  </a:schemeClr>
                </a:solidFill>
                <a:latin typeface="Garamond" panose="02020404030301010803" pitchFamily="18" charset="0"/>
                <a:ea typeface="Calibri" pitchFamily="34" charset="0"/>
                <a:cs typeface="Calibri" pitchFamily="34" charset="0"/>
              </a:rPr>
              <a:t>  </a:t>
            </a:r>
            <a:endParaRPr lang="de-DE" altLang="de-DE" sz="2000" dirty="0">
              <a:solidFill>
                <a:schemeClr val="tx1">
                  <a:lumMod val="50000"/>
                </a:schemeClr>
              </a:solidFill>
              <a:latin typeface="Garamond" panose="02020404030301010803" pitchFamily="18" charset="0"/>
              <a:ea typeface="Calibri" pitchFamily="34" charset="0"/>
              <a:cs typeface="Calibri" pitchFamily="34" charset="0"/>
            </a:endParaRPr>
          </a:p>
          <a:p>
            <a:pPr>
              <a:lnSpc>
                <a:spcPct val="90000"/>
              </a:lnSpc>
            </a:pP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In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the</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University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for</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the</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smtClean="0">
                <a:solidFill>
                  <a:schemeClr val="tx1">
                    <a:lumMod val="50000"/>
                  </a:schemeClr>
                </a:solidFill>
                <a:latin typeface="Garamond" panose="02020404030301010803" pitchFamily="18" charset="0"/>
                <a:ea typeface="Calibri" pitchFamily="34" charset="0"/>
                <a:cs typeface="Calibri" pitchFamily="34" charset="0"/>
              </a:rPr>
              <a:t>University</a:t>
            </a:r>
            <a:endParaRPr lang="de-DE" altLang="de-DE" sz="2400" dirty="0">
              <a:solidFill>
                <a:schemeClr val="tx1">
                  <a:lumMod val="50000"/>
                </a:schemeClr>
              </a:solidFill>
              <a:latin typeface="Garamond" panose="02020404030301010803" pitchFamily="18" charset="0"/>
              <a:ea typeface="Calibri" pitchFamily="34" charset="0"/>
              <a:cs typeface="Calibri" pitchFamily="34" charset="0"/>
            </a:endParaRPr>
          </a:p>
          <a:p>
            <a:pPr lvl="1">
              <a:lnSpc>
                <a:spcPct val="90000"/>
              </a:lnSpc>
            </a:pPr>
            <a:r>
              <a:rPr lang="de-DE" altLang="de-DE" sz="2000" dirty="0" err="1" smtClean="0">
                <a:solidFill>
                  <a:schemeClr val="tx1">
                    <a:lumMod val="50000"/>
                  </a:schemeClr>
                </a:solidFill>
                <a:latin typeface="Garamond" panose="02020404030301010803" pitchFamily="18" charset="0"/>
                <a:ea typeface="Calibri" pitchFamily="34" charset="0"/>
                <a:cs typeface="Calibri" pitchFamily="34" charset="0"/>
              </a:rPr>
              <a:t>publishing</a:t>
            </a:r>
            <a:r>
              <a:rPr lang="de-DE" altLang="de-DE" sz="2000" dirty="0" smtClean="0">
                <a:solidFill>
                  <a:schemeClr val="tx1">
                    <a:lumMod val="50000"/>
                  </a:schemeClr>
                </a:solidFill>
                <a:latin typeface="Garamond" panose="02020404030301010803" pitchFamily="18" charset="0"/>
                <a:ea typeface="Calibri" pitchFamily="34" charset="0"/>
                <a:cs typeface="Calibri" pitchFamily="34" charset="0"/>
              </a:rPr>
              <a:t> </a:t>
            </a:r>
            <a:r>
              <a:rPr lang="de-DE" altLang="de-DE" sz="2000" dirty="0" err="1">
                <a:solidFill>
                  <a:schemeClr val="tx1">
                    <a:lumMod val="50000"/>
                  </a:schemeClr>
                </a:solidFill>
                <a:latin typeface="Garamond" panose="02020404030301010803" pitchFamily="18" charset="0"/>
                <a:ea typeface="Calibri" pitchFamily="34" charset="0"/>
                <a:cs typeface="Calibri" pitchFamily="34" charset="0"/>
              </a:rPr>
              <a:t>program</a:t>
            </a:r>
            <a:r>
              <a:rPr lang="de-DE" altLang="de-DE" sz="20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000" dirty="0" smtClean="0">
                <a:solidFill>
                  <a:schemeClr val="tx1">
                    <a:lumMod val="50000"/>
                  </a:schemeClr>
                </a:solidFill>
                <a:latin typeface="Garamond" panose="02020404030301010803" pitchFamily="18" charset="0"/>
                <a:ea typeface="Calibri" pitchFamily="34" charset="0"/>
                <a:cs typeface="Calibri" pitchFamily="34" charset="0"/>
              </a:rPr>
              <a:t>a </a:t>
            </a:r>
            <a:r>
              <a:rPr lang="de-DE" altLang="de-DE" sz="2000" dirty="0" err="1">
                <a:solidFill>
                  <a:schemeClr val="tx1">
                    <a:lumMod val="50000"/>
                  </a:schemeClr>
                </a:solidFill>
                <a:latin typeface="Garamond" panose="02020404030301010803" pitchFamily="18" charset="0"/>
                <a:ea typeface="Calibri" pitchFamily="34" charset="0"/>
                <a:cs typeface="Calibri" pitchFamily="34" charset="0"/>
              </a:rPr>
              <a:t>reflection</a:t>
            </a:r>
            <a:r>
              <a:rPr lang="de-DE" altLang="de-DE" sz="20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000" dirty="0" err="1">
                <a:solidFill>
                  <a:schemeClr val="tx1">
                    <a:lumMod val="50000"/>
                  </a:schemeClr>
                </a:solidFill>
                <a:latin typeface="Garamond" panose="02020404030301010803" pitchFamily="18" charset="0"/>
                <a:ea typeface="Calibri" pitchFamily="34" charset="0"/>
                <a:cs typeface="Calibri" pitchFamily="34" charset="0"/>
              </a:rPr>
              <a:t>of</a:t>
            </a:r>
            <a:r>
              <a:rPr lang="de-DE" altLang="de-DE" sz="20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000" dirty="0" err="1">
                <a:solidFill>
                  <a:schemeClr val="tx1">
                    <a:lumMod val="50000"/>
                  </a:schemeClr>
                </a:solidFill>
                <a:latin typeface="Garamond" panose="02020404030301010803" pitchFamily="18" charset="0"/>
                <a:ea typeface="Calibri" pitchFamily="34" charset="0"/>
                <a:cs typeface="Calibri" pitchFamily="34" charset="0"/>
              </a:rPr>
              <a:t>university</a:t>
            </a:r>
            <a:r>
              <a:rPr lang="de-DE" altLang="de-DE" sz="20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000" dirty="0" err="1" smtClean="0">
                <a:solidFill>
                  <a:schemeClr val="tx1">
                    <a:lumMod val="50000"/>
                  </a:schemeClr>
                </a:solidFill>
                <a:latin typeface="Garamond" panose="02020404030301010803" pitchFamily="18" charset="0"/>
                <a:ea typeface="Calibri" pitchFamily="34" charset="0"/>
                <a:cs typeface="Calibri" pitchFamily="34" charset="0"/>
              </a:rPr>
              <a:t>portfolio</a:t>
            </a:r>
            <a:endParaRPr lang="de-DE" altLang="de-DE" sz="2000" dirty="0">
              <a:solidFill>
                <a:schemeClr val="tx1">
                  <a:lumMod val="50000"/>
                </a:schemeClr>
              </a:solidFill>
              <a:latin typeface="Garamond" panose="02020404030301010803" pitchFamily="18" charset="0"/>
              <a:ea typeface="Calibri" pitchFamily="34" charset="0"/>
              <a:cs typeface="Calibri" pitchFamily="34" charset="0"/>
            </a:endParaRPr>
          </a:p>
          <a:p>
            <a:pPr lvl="1">
              <a:lnSpc>
                <a:spcPct val="90000"/>
              </a:lnSpc>
            </a:pPr>
            <a:endParaRPr lang="de-DE" altLang="de-DE" sz="2000" dirty="0">
              <a:solidFill>
                <a:schemeClr val="tx1">
                  <a:lumMod val="50000"/>
                </a:schemeClr>
              </a:solidFill>
              <a:latin typeface="Garamond" panose="02020404030301010803" pitchFamily="18" charset="0"/>
              <a:ea typeface="Calibri" pitchFamily="34" charset="0"/>
              <a:cs typeface="Calibri" pitchFamily="34" charset="0"/>
            </a:endParaRPr>
          </a:p>
          <a:p>
            <a:pPr>
              <a:lnSpc>
                <a:spcPct val="90000"/>
              </a:lnSpc>
            </a:pP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High-level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delegates</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of</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each</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faculty</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in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editorial</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smtClean="0">
                <a:solidFill>
                  <a:schemeClr val="tx1">
                    <a:lumMod val="50000"/>
                  </a:schemeClr>
                </a:solidFill>
                <a:latin typeface="Garamond" panose="02020404030301010803" pitchFamily="18" charset="0"/>
                <a:ea typeface="Calibri" pitchFamily="34" charset="0"/>
                <a:cs typeface="Calibri" pitchFamily="34" charset="0"/>
              </a:rPr>
              <a:t>board</a:t>
            </a:r>
            <a:endParaRPr lang="de-DE" altLang="de-DE" sz="2400" dirty="0" smtClean="0">
              <a:solidFill>
                <a:schemeClr val="tx1">
                  <a:lumMod val="50000"/>
                </a:schemeClr>
              </a:solidFill>
              <a:latin typeface="Garamond" panose="02020404030301010803" pitchFamily="18" charset="0"/>
              <a:ea typeface="Calibri" pitchFamily="34" charset="0"/>
              <a:cs typeface="Calibri" pitchFamily="34" charset="0"/>
            </a:endParaRPr>
          </a:p>
          <a:p>
            <a:pPr lvl="1">
              <a:lnSpc>
                <a:spcPct val="90000"/>
              </a:lnSpc>
            </a:pPr>
            <a:r>
              <a:rPr lang="en-US" altLang="de-DE" sz="2000" dirty="0">
                <a:solidFill>
                  <a:schemeClr val="tx1">
                    <a:lumMod val="50000"/>
                  </a:schemeClr>
                </a:solidFill>
                <a:latin typeface="Garamond" panose="02020404030301010803" pitchFamily="18" charset="0"/>
                <a:ea typeface="Calibri" pitchFamily="34" charset="0"/>
                <a:cs typeface="Calibri" pitchFamily="34" charset="0"/>
              </a:rPr>
              <a:t>editorial board serves as steering committee and is responsible for the review </a:t>
            </a:r>
            <a:r>
              <a:rPr lang="en-US" altLang="de-DE" sz="2000" dirty="0" smtClean="0">
                <a:solidFill>
                  <a:schemeClr val="tx1">
                    <a:lumMod val="50000"/>
                  </a:schemeClr>
                </a:solidFill>
                <a:latin typeface="Garamond" panose="02020404030301010803" pitchFamily="18" charset="0"/>
                <a:ea typeface="Calibri" pitchFamily="34" charset="0"/>
                <a:cs typeface="Calibri" pitchFamily="34" charset="0"/>
              </a:rPr>
              <a:t>process</a:t>
            </a:r>
          </a:p>
          <a:p>
            <a:pPr marL="457200" lvl="1" indent="0">
              <a:lnSpc>
                <a:spcPct val="90000"/>
              </a:lnSpc>
              <a:buNone/>
            </a:pPr>
            <a:endParaRPr lang="de-DE" altLang="de-DE" sz="2000" dirty="0">
              <a:solidFill>
                <a:schemeClr val="tx1">
                  <a:lumMod val="50000"/>
                </a:schemeClr>
              </a:solidFill>
              <a:latin typeface="Garamond" panose="02020404030301010803" pitchFamily="18" charset="0"/>
              <a:ea typeface="Calibri" pitchFamily="34" charset="0"/>
              <a:cs typeface="Calibri" pitchFamily="34" charset="0"/>
            </a:endParaRPr>
          </a:p>
          <a:p>
            <a:pPr>
              <a:lnSpc>
                <a:spcPct val="90000"/>
              </a:lnSpc>
            </a:pP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Authors</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contribute</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to</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publishing</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process</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to</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minimise</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costs</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responsible</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for</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formatting</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p>
          <a:p>
            <a:pPr marL="0" indent="0">
              <a:lnSpc>
                <a:spcPct val="90000"/>
              </a:lnSpc>
              <a:buNone/>
            </a:pPr>
            <a:endParaRPr lang="de-DE" altLang="de-DE" sz="2400" dirty="0">
              <a:latin typeface="Garamond" panose="02020404030301010803" pitchFamily="18" charset="0"/>
              <a:ea typeface="Calibri" pitchFamily="34" charset="0"/>
              <a:cs typeface="Calibri" pitchFamily="34" charset="0"/>
            </a:endParaRPr>
          </a:p>
          <a:p>
            <a:pPr lvl="1">
              <a:lnSpc>
                <a:spcPct val="90000"/>
              </a:lnSpc>
            </a:pPr>
            <a:endParaRPr lang="en-US" altLang="de-DE" sz="2000" dirty="0" smtClean="0">
              <a:solidFill>
                <a:schemeClr val="tx1"/>
              </a:solidFill>
              <a:latin typeface="Garamond" panose="02020404030301010803" pitchFamily="18" charset="0"/>
              <a:ea typeface="Calibri" pitchFamily="34" charset="0"/>
              <a:cs typeface="Calibri" pitchFamily="34" charset="0"/>
            </a:endParaRPr>
          </a:p>
        </p:txBody>
      </p:sp>
      <p:sp>
        <p:nvSpPr>
          <p:cNvPr id="8" name="Rectangle 4"/>
          <p:cNvSpPr txBox="1">
            <a:spLocks noChangeArrowheads="1"/>
          </p:cNvSpPr>
          <p:nvPr/>
        </p:nvSpPr>
        <p:spPr bwMode="auto">
          <a:xfrm>
            <a:off x="575556" y="404664"/>
            <a:ext cx="7772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003867"/>
                </a:solidFill>
                <a:latin typeface="+mj-lt"/>
                <a:ea typeface="+mj-ea"/>
                <a:cs typeface="+mj-cs"/>
              </a:defRPr>
            </a:lvl1pPr>
            <a:lvl2pPr algn="l" rtl="0" eaLnBrk="0" fontAlgn="base" hangingPunct="0">
              <a:spcBef>
                <a:spcPct val="0"/>
              </a:spcBef>
              <a:spcAft>
                <a:spcPct val="0"/>
              </a:spcAft>
              <a:defRPr sz="2400">
                <a:solidFill>
                  <a:srgbClr val="003867"/>
                </a:solidFill>
                <a:latin typeface="Arial Unicode MS" pitchFamily="34" charset="-128"/>
              </a:defRPr>
            </a:lvl2pPr>
            <a:lvl3pPr algn="l" rtl="0" eaLnBrk="0" fontAlgn="base" hangingPunct="0">
              <a:spcBef>
                <a:spcPct val="0"/>
              </a:spcBef>
              <a:spcAft>
                <a:spcPct val="0"/>
              </a:spcAft>
              <a:defRPr sz="2400">
                <a:solidFill>
                  <a:srgbClr val="003867"/>
                </a:solidFill>
                <a:latin typeface="Arial Unicode MS" pitchFamily="34" charset="-128"/>
              </a:defRPr>
            </a:lvl3pPr>
            <a:lvl4pPr algn="l" rtl="0" eaLnBrk="0" fontAlgn="base" hangingPunct="0">
              <a:spcBef>
                <a:spcPct val="0"/>
              </a:spcBef>
              <a:spcAft>
                <a:spcPct val="0"/>
              </a:spcAft>
              <a:defRPr sz="2400">
                <a:solidFill>
                  <a:srgbClr val="003867"/>
                </a:solidFill>
                <a:latin typeface="Arial Unicode MS" pitchFamily="34" charset="-128"/>
              </a:defRPr>
            </a:lvl4pPr>
            <a:lvl5pPr algn="l" rtl="0" eaLnBrk="0" fontAlgn="base" hangingPunct="0">
              <a:spcBef>
                <a:spcPct val="0"/>
              </a:spcBef>
              <a:spcAft>
                <a:spcPct val="0"/>
              </a:spcAft>
              <a:defRPr sz="2400">
                <a:solidFill>
                  <a:srgbClr val="003867"/>
                </a:solidFill>
                <a:latin typeface="Arial Unicode MS" pitchFamily="34" charset="-128"/>
              </a:defRPr>
            </a:lvl5pPr>
            <a:lvl6pPr marL="457200" algn="l" rtl="0" fontAlgn="base">
              <a:spcBef>
                <a:spcPct val="0"/>
              </a:spcBef>
              <a:spcAft>
                <a:spcPct val="0"/>
              </a:spcAft>
              <a:defRPr sz="2400">
                <a:solidFill>
                  <a:srgbClr val="003867"/>
                </a:solidFill>
                <a:latin typeface="Arial Unicode MS" pitchFamily="34" charset="-128"/>
              </a:defRPr>
            </a:lvl6pPr>
            <a:lvl7pPr marL="914400" algn="l" rtl="0" fontAlgn="base">
              <a:spcBef>
                <a:spcPct val="0"/>
              </a:spcBef>
              <a:spcAft>
                <a:spcPct val="0"/>
              </a:spcAft>
              <a:defRPr sz="2400">
                <a:solidFill>
                  <a:srgbClr val="003867"/>
                </a:solidFill>
                <a:latin typeface="Arial Unicode MS" pitchFamily="34" charset="-128"/>
              </a:defRPr>
            </a:lvl7pPr>
            <a:lvl8pPr marL="1371600" algn="l" rtl="0" fontAlgn="base">
              <a:spcBef>
                <a:spcPct val="0"/>
              </a:spcBef>
              <a:spcAft>
                <a:spcPct val="0"/>
              </a:spcAft>
              <a:defRPr sz="2400">
                <a:solidFill>
                  <a:srgbClr val="003867"/>
                </a:solidFill>
                <a:latin typeface="Arial Unicode MS" pitchFamily="34" charset="-128"/>
              </a:defRPr>
            </a:lvl8pPr>
            <a:lvl9pPr marL="1828800" algn="l" rtl="0" fontAlgn="base">
              <a:spcBef>
                <a:spcPct val="0"/>
              </a:spcBef>
              <a:spcAft>
                <a:spcPct val="0"/>
              </a:spcAft>
              <a:defRPr sz="2400">
                <a:solidFill>
                  <a:srgbClr val="003867"/>
                </a:solidFill>
                <a:latin typeface="Arial Unicode MS" pitchFamily="34" charset="-128"/>
              </a:defRPr>
            </a:lvl9pPr>
          </a:lstStyle>
          <a:p>
            <a:pPr>
              <a:defRPr/>
            </a:pPr>
            <a:r>
              <a:rPr lang="de-DE" sz="2800" b="1" kern="0" dirty="0" smtClean="0">
                <a:solidFill>
                  <a:schemeClr val="accent6"/>
                </a:solidFill>
                <a:latin typeface="Bodoni MT" panose="02070603080606020203" pitchFamily="18" charset="0"/>
              </a:rPr>
              <a:t>Göttingen University Press</a:t>
            </a:r>
            <a:endParaRPr lang="de-DE" sz="2800" b="1" kern="0" dirty="0">
              <a:solidFill>
                <a:schemeClr val="accent6"/>
              </a:solidFill>
              <a:latin typeface="Bodoni MT" panose="02070603080606020203" pitchFamily="18" charset="0"/>
            </a:endParaRPr>
          </a:p>
        </p:txBody>
      </p:sp>
      <p:sp>
        <p:nvSpPr>
          <p:cNvPr id="2" name="AutoShape 4" descr="data:image/png;base64,iVBORw0KGgoAAAANSUhEUgAAAJYAAAA0CAMAAABfCzE1AAAAllBMVEX///9AYWVNoYA8XmIyWFzDy8wwVlv7/Pw7mnY2Wl5Hn32/yszp6+zr8/D3+/mcyLaDvabY6uJjrI9jf4KOnZ+2wsObqqutuLmx0sQlUFXN5NtFZWlWc3bU3NxcqIp0io1usZbx8/Th5uefr7GOw65adnmFmZvQ19jA3dF3tZzk8exvh4qSpKdifH8USE1NbXCXxbKkzLxgBy3jAAAF7ElEQVRYhcWZ65aqOgyAi+V+cbwhKgIiKuOom+H9X+60XNIIRWfP1nXiD5dtST/TNEkLIUiM8djzxmPSEcMwuk2dbqPf0pW/UoDla1NOzrPZ+VBuvqDRm27Kj/Jj9Tn1pBojLVgul5mfu6Ixui57kvnaXjrrXvN5/1D39GM3shsZ7coazFud47rJjM/ltAfln7ZUtZjo4fyat83+2uqLqtwWeVcB0RY3RW27tb7NVoxpBGLbMWdYxSMbt5X365sfFYsqjVArPDUW81VFJpSGl3uTREl4p2Ae3UN9TRBTxfDJTHU2O63mDBksva7p/bxW6BsPsPgIPRAWMTLL6oDjbgbQpRqtCNnsuo2MNt60z7iJ1ZuV0uwxFhuybCc2lpJh9JoKrC6A/W0QT0LFuVp7JbSvlJkjeIalXFuq/t+quMBe312qnUeMmYyK99WbYSFVqtDQeYylKKpfKQiGuoOG6rM3NXOsD1NKxToP3O/zoZnpzX2CRUPu91EhtTaTtStxLJsvFNsD8QAV62bulcqXkAtbxsdYCj2xdboOb4tThbXBU5qz2DRLQkocLUzTRNHDnhDihEiNruuqoKRFirDUdS13I7YRcZEP0K4CHiaMD5ixDkzj0iNfO9T4PfWmJXI10zOuoJWGJ83d+8h6uuYAlqo1jrL3L4JDzUgGQyi9OO7eSRAm385jtOMgKm1gDe1d3eidBejKvQFF2EycCa2JwNJbLPb3AzTCOAoFWdMNC2AlLEh4MJ25Ah2fgqFFnc6E00fCNH77iDBgocmw0Oalx0gwQEC4om6GBVsuhmQsFpY7UiMraNtFOiwhdEfb1gCWb0mxUuFyYBruZ73uIkdY9gQy3hiwzE/QKhZ2Bj7d7Bou7qXFolc5FpkD+BWwEhHVxcI+x4Jkw1axbYyDx1jLAaykj2UtJNT8qV9gzSCY0otYxKJlodkAVvFDLPVXWMi3FL1dA2MJbXTA5XPwyO3yHVizPbg3nTdcaXKktGmSY7lgLHrJ3oKFc0+S1zvciPykqumspSxupRrMykb4yr9h2YeylUO7E+0ZEd7DckVyypZBVE19Y0D6XiQfyrqqSv50CVEWdTQYcMug2gfnfI4F5b0tsiLDEkGKZ49KwoSTZdQ6GSgnUhABReeuozwa8QMsiTAsFNNBLH3BwDIWC59VED5xHg74PVYqK5esImAulj7BshLjbVgk754vKjvUFfFDLEpZFfg2LKKFskpQvz7Bokdem74NKyXaVlbOP6nlrUuVmt+FlbPCd3+RLCS97YexqN6ccN+EZSS8TjKcY3fzM3tkd1gUy6UJvf+OJY9bTkitOb9RiBaX23ZbIDIa4lq+2LZyS5bipC+wqApCf45lf69a+UBRnoctKwz4PMY+inI/ESS6I5KPFUStoBsdhEXnAcj2X3OiW6Uvah1Pbc5LTyjhSGv5OwGs11YQYes4cAZOxZVEOFDYvB0rF7UVdOfi1OD/L1ijGawSTaB7D1oHa/l/xvr+aS0vtP6glv8V1mgHWOKs+mQR6VxYCw4ug7X8X2GJeAQIG3GkFRe5uJYXzgP73he3jS9xeVgbe9YwjNGFg7g0xDsRCkmrPeeh8n77CqzxQZirvm+YouuGgxQL1fI0qeyVF6hSf0XcQvcNI9vcHQ47fGkkXAtjkUAkG0ufn06Fjkre/SsCBL6LGVU5EP04o3cEGAvX8izaW+gXKz5fgkVWoyGxV0gVxhq6OuWikddgGeeBMsY+49cDd1jSWr4yHSt4XoNFvmIplx1/YVV3WCzXyC/ALy55FRbZjCRc6NWABIv4ivTsw2udV2GRTf8WvkvVxTKcsOdf6rGq1F+GRbzJvcHs0aT7oq6DxZPzvcGscFHH1tdhsfA1idvYwL4nnz1VPSxiBJdQretlFiSKpNX2Siwy3vCXh6Zpx+dy03sDy7Bis5EY2tx8OS/09ZoWpyCH60b/z1qvP3+cASx+Vc8+67W4TiRHeKrzZ8ZeJRIm0ckFtRpp6jJJ0YstUrXUMvCyV4xAz+Gn/gM4q5bJ2JJZu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6" descr="data:image/png;base64,iVBORw0KGgoAAAANSUhEUgAAAJYAAAA0CAMAAABfCzE1AAAAllBMVEX///9AYWVNoYA8XmIyWFzDy8wwVlv7/Pw7mnY2Wl5Hn32/yszp6+zr8/D3+/mcyLaDvabY6uJjrI9jf4KOnZ+2wsObqqutuLmx0sQlUFXN5NtFZWlWc3bU3NxcqIp0io1usZbx8/Th5uefr7GOw65adnmFmZvQ19jA3dF3tZzk8exvh4qSpKdifH8USE1NbXCXxbKkzLxgBy3jAAAF7ElEQVRYhcWZ65aqOgyAi+V+cbwhKgIiKuOom+H9X+60XNIIRWfP1nXiD5dtST/TNEkLIUiM8djzxmPSEcMwuk2dbqPf0pW/UoDla1NOzrPZ+VBuvqDRm27Kj/Jj9Tn1pBojLVgul5mfu6Ixui57kvnaXjrrXvN5/1D39GM3shsZ7coazFud47rJjM/ltAfln7ZUtZjo4fyat83+2uqLqtwWeVcB0RY3RW27tb7NVoxpBGLbMWdYxSMbt5X365sfFYsqjVArPDUW81VFJpSGl3uTREl4p2Ae3UN9TRBTxfDJTHU2O63mDBksva7p/bxW6BsPsPgIPRAWMTLL6oDjbgbQpRqtCNnsuo2MNt60z7iJ1ZuV0uwxFhuybCc2lpJh9JoKrC6A/W0QT0LFuVp7JbSvlJkjeIalXFuq/t+quMBe312qnUeMmYyK99WbYSFVqtDQeYylKKpfKQiGuoOG6rM3NXOsD1NKxToP3O/zoZnpzX2CRUPu91EhtTaTtStxLJsvFNsD8QAV62bulcqXkAtbxsdYCj2xdboOb4tThbXBU5qz2DRLQkocLUzTRNHDnhDihEiNruuqoKRFirDUdS13I7YRcZEP0K4CHiaMD5ixDkzj0iNfO9T4PfWmJXI10zOuoJWGJ83d+8h6uuYAlqo1jrL3L4JDzUgGQyi9OO7eSRAm385jtOMgKm1gDe1d3eidBejKvQFF2EycCa2JwNJbLPb3AzTCOAoFWdMNC2AlLEh4MJ25Ah2fgqFFnc6E00fCNH77iDBgocmw0Oalx0gwQEC4om6GBVsuhmQsFpY7UiMraNtFOiwhdEfb1gCWb0mxUuFyYBruZ73uIkdY9gQy3hiwzE/QKhZ2Bj7d7Bou7qXFolc5FpkD+BWwEhHVxcI+x4Jkw1axbYyDx1jLAaykj2UtJNT8qV9gzSCY0otYxKJlodkAVvFDLPVXWMi3FL1dA2MJbXTA5XPwyO3yHVizPbg3nTdcaXKktGmSY7lgLHrJ3oKFc0+S1zvciPykqumspSxupRrMykb4yr9h2YeylUO7E+0ZEd7DckVyypZBVE19Y0D6XiQfyrqqSv50CVEWdTQYcMug2gfnfI4F5b0tsiLDEkGKZ49KwoSTZdQ6GSgnUhABReeuozwa8QMsiTAsFNNBLH3BwDIWC59VED5xHg74PVYqK5esImAulj7BshLjbVgk754vKjvUFfFDLEpZFfg2LKKFskpQvz7Bokdem74NKyXaVlbOP6nlrUuVmt+FlbPCd3+RLCS97YexqN6ccN+EZSS8TjKcY3fzM3tkd1gUy6UJvf+OJY9bTkitOb9RiBaX23ZbIDIa4lq+2LZyS5bipC+wqApCf45lf69a+UBRnoctKwz4PMY+inI/ESS6I5KPFUStoBsdhEXnAcj2X3OiW6Uvah1Pbc5LTyjhSGv5OwGs11YQYes4cAZOxZVEOFDYvB0rF7UVdOfi1OD/L1ijGawSTaB7D1oHa/l/xvr+aS0vtP6glv8V1mgHWOKs+mQR6VxYCw4ug7X8X2GJeAQIG3GkFRe5uJYXzgP73he3jS9xeVgbe9YwjNGFg7g0xDsRCkmrPeeh8n77CqzxQZirvm+YouuGgxQL1fI0qeyVF6hSf0XcQvcNI9vcHQ47fGkkXAtjkUAkG0ufn06Fjkre/SsCBL6LGVU5EP04o3cEGAvX8izaW+gXKz5fgkVWoyGxV0gVxhq6OuWikddgGeeBMsY+49cDd1jSWr4yHSt4XoNFvmIplx1/YVV3WCzXyC/ALy55FRbZjCRc6NWABIv4ivTsw2udV2GRTf8WvkvVxTKcsOdf6rGq1F+GRbzJvcHs0aT7oq6DxZPzvcGscFHH1tdhsfA1idvYwL4nnz1VPSxiBJdQretlFiSKpNX2Siwy3vCXh6Zpx+dy03sDy7Bis5EY2tx8OS/09ZoWpyCH60b/z1qvP3+cASx+Vc8+67W4TiRHeKrzZ8ZeJRIm0ckFtRpp6jJJ0YstUrXUMvCyV4xAz+Gn/gM4q5bJ2JJZuA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410273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FFFF"/>
                                      </p:to>
                                    </p:animClr>
                                    <p:animClr clrSpc="rgb" dir="cw">
                                      <p:cBhvr>
                                        <p:cTn id="7" dur="500" fill="hold"/>
                                        <p:tgtEl>
                                          <p:spTgt spid="5">
                                            <p:txEl>
                                              <p:pRg st="0" end="0"/>
                                            </p:txEl>
                                          </p:spTgt>
                                        </p:tgtEl>
                                        <p:attrNameLst>
                                          <p:attrName>fillcolor</p:attrName>
                                        </p:attrNameLst>
                                      </p:cBhvr>
                                      <p:to>
                                        <a:srgbClr val="FFFFFF"/>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5">
                                            <p:txEl>
                                              <p:pRg st="1" end="1"/>
                                            </p:txEl>
                                          </p:spTgt>
                                        </p:tgtEl>
                                        <p:attrNameLst>
                                          <p:attrName>style.color</p:attrName>
                                        </p:attrNameLst>
                                      </p:cBhvr>
                                      <p:to>
                                        <a:srgbClr val="FFFFFF"/>
                                      </p:to>
                                    </p:animClr>
                                    <p:animClr clrSpc="rgb" dir="cw">
                                      <p:cBhvr>
                                        <p:cTn id="12" dur="500" fill="hold"/>
                                        <p:tgtEl>
                                          <p:spTgt spid="5">
                                            <p:txEl>
                                              <p:pRg st="1" end="1"/>
                                            </p:txEl>
                                          </p:spTgt>
                                        </p:tgtEl>
                                        <p:attrNameLst>
                                          <p:attrName>fillcolor</p:attrName>
                                        </p:attrNameLst>
                                      </p:cBhvr>
                                      <p:to>
                                        <a:srgbClr val="FFFFFF"/>
                                      </p:to>
                                    </p:animClr>
                                    <p:set>
                                      <p:cBhvr>
                                        <p:cTn id="13" dur="500" fill="hold"/>
                                        <p:tgtEl>
                                          <p:spTgt spid="5">
                                            <p:txEl>
                                              <p:pRg st="1" end="1"/>
                                            </p:txEl>
                                          </p:spTgt>
                                        </p:tgtEl>
                                        <p:attrNameLst>
                                          <p:attrName>fill.type</p:attrName>
                                        </p:attrNameLst>
                                      </p:cBhvr>
                                      <p:to>
                                        <p:strVal val="solid"/>
                                      </p:to>
                                    </p:set>
                                    <p:set>
                                      <p:cBhvr>
                                        <p:cTn id="14" dur="500" fill="hold"/>
                                        <p:tgtEl>
                                          <p:spTgt spid="5">
                                            <p:txEl>
                                              <p:pRg st="1" end="1"/>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5">
                                            <p:txEl>
                                              <p:pRg st="2" end="2"/>
                                            </p:txEl>
                                          </p:spTgt>
                                        </p:tgtEl>
                                        <p:attrNameLst>
                                          <p:attrName>style.color</p:attrName>
                                        </p:attrNameLst>
                                      </p:cBhvr>
                                      <p:to>
                                        <a:srgbClr val="FFFFFF"/>
                                      </p:to>
                                    </p:animClr>
                                    <p:animClr clrSpc="rgb" dir="cw">
                                      <p:cBhvr>
                                        <p:cTn id="17" dur="500" fill="hold"/>
                                        <p:tgtEl>
                                          <p:spTgt spid="5">
                                            <p:txEl>
                                              <p:pRg st="2" end="2"/>
                                            </p:txEl>
                                          </p:spTgt>
                                        </p:tgtEl>
                                        <p:attrNameLst>
                                          <p:attrName>fillcolor</p:attrName>
                                        </p:attrNameLst>
                                      </p:cBhvr>
                                      <p:to>
                                        <a:srgbClr val="FFFFFF"/>
                                      </p:to>
                                    </p:animClr>
                                    <p:set>
                                      <p:cBhvr>
                                        <p:cTn id="18" dur="500" fill="hold"/>
                                        <p:tgtEl>
                                          <p:spTgt spid="5">
                                            <p:txEl>
                                              <p:pRg st="2" end="2"/>
                                            </p:txEl>
                                          </p:spTgt>
                                        </p:tgtEl>
                                        <p:attrNameLst>
                                          <p:attrName>fill.type</p:attrName>
                                        </p:attrNameLst>
                                      </p:cBhvr>
                                      <p:to>
                                        <p:strVal val="solid"/>
                                      </p:to>
                                    </p:set>
                                    <p:set>
                                      <p:cBhvr>
                                        <p:cTn id="19" dur="500" fill="hold"/>
                                        <p:tgtEl>
                                          <p:spTgt spid="5">
                                            <p:txEl>
                                              <p:pRg st="2" end="2"/>
                                            </p:txEl>
                                          </p:spTgt>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nodeType="clickEffect">
                                  <p:stCondLst>
                                    <p:cond delay="0"/>
                                  </p:stCondLst>
                                  <p:childTnLst>
                                    <p:animClr clrSpc="rgb" dir="cw">
                                      <p:cBhvr override="childStyle">
                                        <p:cTn id="23" dur="500" fill="hold"/>
                                        <p:tgtEl>
                                          <p:spTgt spid="5">
                                            <p:txEl>
                                              <p:pRg st="4" end="4"/>
                                            </p:txEl>
                                          </p:spTgt>
                                        </p:tgtEl>
                                        <p:attrNameLst>
                                          <p:attrName>style.color</p:attrName>
                                        </p:attrNameLst>
                                      </p:cBhvr>
                                      <p:to>
                                        <a:srgbClr val="FFFFFF"/>
                                      </p:to>
                                    </p:animClr>
                                    <p:animClr clrSpc="rgb" dir="cw">
                                      <p:cBhvr>
                                        <p:cTn id="24" dur="500" fill="hold"/>
                                        <p:tgtEl>
                                          <p:spTgt spid="5">
                                            <p:txEl>
                                              <p:pRg st="4" end="4"/>
                                            </p:txEl>
                                          </p:spTgt>
                                        </p:tgtEl>
                                        <p:attrNameLst>
                                          <p:attrName>fillcolor</p:attrName>
                                        </p:attrNameLst>
                                      </p:cBhvr>
                                      <p:to>
                                        <a:srgbClr val="FFFFFF"/>
                                      </p:to>
                                    </p:animClr>
                                    <p:set>
                                      <p:cBhvr>
                                        <p:cTn id="25" dur="500" fill="hold"/>
                                        <p:tgtEl>
                                          <p:spTgt spid="5">
                                            <p:txEl>
                                              <p:pRg st="4" end="4"/>
                                            </p:txEl>
                                          </p:spTgt>
                                        </p:tgtEl>
                                        <p:attrNameLst>
                                          <p:attrName>fill.type</p:attrName>
                                        </p:attrNameLst>
                                      </p:cBhvr>
                                      <p:to>
                                        <p:strVal val="solid"/>
                                      </p:to>
                                    </p:set>
                                    <p:set>
                                      <p:cBhvr>
                                        <p:cTn id="26" dur="500" fill="hold"/>
                                        <p:tgtEl>
                                          <p:spTgt spid="5">
                                            <p:txEl>
                                              <p:pRg st="4" end="4"/>
                                            </p:txEl>
                                          </p:spTgt>
                                        </p:tgtEl>
                                        <p:attrNameLst>
                                          <p:attrName>fill.on</p:attrName>
                                        </p:attrNameLst>
                                      </p:cBhvr>
                                      <p:to>
                                        <p:strVal val="true"/>
                                      </p:to>
                                    </p:set>
                                  </p:childTnLst>
                                </p:cTn>
                              </p:par>
                              <p:par>
                                <p:cTn id="27" presetID="19" presetClass="emph" presetSubtype="0" fill="hold" nodeType="withEffect">
                                  <p:stCondLst>
                                    <p:cond delay="0"/>
                                  </p:stCondLst>
                                  <p:childTnLst>
                                    <p:animClr clrSpc="rgb" dir="cw">
                                      <p:cBhvr override="childStyle">
                                        <p:cTn id="28" dur="500" fill="hold"/>
                                        <p:tgtEl>
                                          <p:spTgt spid="5">
                                            <p:txEl>
                                              <p:pRg st="5" end="5"/>
                                            </p:txEl>
                                          </p:spTgt>
                                        </p:tgtEl>
                                        <p:attrNameLst>
                                          <p:attrName>style.color</p:attrName>
                                        </p:attrNameLst>
                                      </p:cBhvr>
                                      <p:to>
                                        <a:srgbClr val="FFFFFF"/>
                                      </p:to>
                                    </p:animClr>
                                    <p:animClr clrSpc="rgb" dir="cw">
                                      <p:cBhvr>
                                        <p:cTn id="29" dur="500" fill="hold"/>
                                        <p:tgtEl>
                                          <p:spTgt spid="5">
                                            <p:txEl>
                                              <p:pRg st="5" end="5"/>
                                            </p:txEl>
                                          </p:spTgt>
                                        </p:tgtEl>
                                        <p:attrNameLst>
                                          <p:attrName>fillcolor</p:attrName>
                                        </p:attrNameLst>
                                      </p:cBhvr>
                                      <p:to>
                                        <a:srgbClr val="FFFFFF"/>
                                      </p:to>
                                    </p:animClr>
                                    <p:set>
                                      <p:cBhvr>
                                        <p:cTn id="30" dur="500" fill="hold"/>
                                        <p:tgtEl>
                                          <p:spTgt spid="5">
                                            <p:txEl>
                                              <p:pRg st="5" end="5"/>
                                            </p:txEl>
                                          </p:spTgt>
                                        </p:tgtEl>
                                        <p:attrNameLst>
                                          <p:attrName>fill.type</p:attrName>
                                        </p:attrNameLst>
                                      </p:cBhvr>
                                      <p:to>
                                        <p:strVal val="solid"/>
                                      </p:to>
                                    </p:set>
                                    <p:set>
                                      <p:cBhvr>
                                        <p:cTn id="31" dur="500" fill="hold"/>
                                        <p:tgtEl>
                                          <p:spTgt spid="5">
                                            <p:txEl>
                                              <p:pRg st="5" end="5"/>
                                            </p:txEl>
                                          </p:spTgt>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9" presetClass="emph" presetSubtype="0" fill="hold" nodeType="clickEffect">
                                  <p:stCondLst>
                                    <p:cond delay="0"/>
                                  </p:stCondLst>
                                  <p:childTnLst>
                                    <p:animClr clrSpc="rgb" dir="cw">
                                      <p:cBhvr override="childStyle">
                                        <p:cTn id="35" dur="500" fill="hold"/>
                                        <p:tgtEl>
                                          <p:spTgt spid="5">
                                            <p:txEl>
                                              <p:pRg st="7" end="7"/>
                                            </p:txEl>
                                          </p:spTgt>
                                        </p:tgtEl>
                                        <p:attrNameLst>
                                          <p:attrName>style.color</p:attrName>
                                        </p:attrNameLst>
                                      </p:cBhvr>
                                      <p:to>
                                        <a:srgbClr val="FFFFFF"/>
                                      </p:to>
                                    </p:animClr>
                                    <p:animClr clrSpc="rgb" dir="cw">
                                      <p:cBhvr>
                                        <p:cTn id="36" dur="500" fill="hold"/>
                                        <p:tgtEl>
                                          <p:spTgt spid="5">
                                            <p:txEl>
                                              <p:pRg st="7" end="7"/>
                                            </p:txEl>
                                          </p:spTgt>
                                        </p:tgtEl>
                                        <p:attrNameLst>
                                          <p:attrName>fillcolor</p:attrName>
                                        </p:attrNameLst>
                                      </p:cBhvr>
                                      <p:to>
                                        <a:srgbClr val="FFFFFF"/>
                                      </p:to>
                                    </p:animClr>
                                    <p:set>
                                      <p:cBhvr>
                                        <p:cTn id="37" dur="500" fill="hold"/>
                                        <p:tgtEl>
                                          <p:spTgt spid="5">
                                            <p:txEl>
                                              <p:pRg st="7" end="7"/>
                                            </p:txEl>
                                          </p:spTgt>
                                        </p:tgtEl>
                                        <p:attrNameLst>
                                          <p:attrName>fill.type</p:attrName>
                                        </p:attrNameLst>
                                      </p:cBhvr>
                                      <p:to>
                                        <p:strVal val="solid"/>
                                      </p:to>
                                    </p:set>
                                    <p:set>
                                      <p:cBhvr>
                                        <p:cTn id="38" dur="500" fill="hold"/>
                                        <p:tgtEl>
                                          <p:spTgt spid="5">
                                            <p:txEl>
                                              <p:pRg st="7" end="7"/>
                                            </p:txEl>
                                          </p:spTgt>
                                        </p:tgtEl>
                                        <p:attrNameLst>
                                          <p:attrName>fill.on</p:attrName>
                                        </p:attrNameLst>
                                      </p:cBhvr>
                                      <p:to>
                                        <p:strVal val="true"/>
                                      </p:to>
                                    </p:set>
                                  </p:childTnLst>
                                </p:cTn>
                              </p:par>
                              <p:par>
                                <p:cTn id="39" presetID="19" presetClass="emph" presetSubtype="0" fill="hold" nodeType="withEffect">
                                  <p:stCondLst>
                                    <p:cond delay="0"/>
                                  </p:stCondLst>
                                  <p:childTnLst>
                                    <p:animClr clrSpc="rgb" dir="cw">
                                      <p:cBhvr override="childStyle">
                                        <p:cTn id="40" dur="500" fill="hold"/>
                                        <p:tgtEl>
                                          <p:spTgt spid="5">
                                            <p:txEl>
                                              <p:pRg st="8" end="8"/>
                                            </p:txEl>
                                          </p:spTgt>
                                        </p:tgtEl>
                                        <p:attrNameLst>
                                          <p:attrName>style.color</p:attrName>
                                        </p:attrNameLst>
                                      </p:cBhvr>
                                      <p:to>
                                        <a:srgbClr val="FFFFFF"/>
                                      </p:to>
                                    </p:animClr>
                                    <p:animClr clrSpc="rgb" dir="cw">
                                      <p:cBhvr>
                                        <p:cTn id="41" dur="500" fill="hold"/>
                                        <p:tgtEl>
                                          <p:spTgt spid="5">
                                            <p:txEl>
                                              <p:pRg st="8" end="8"/>
                                            </p:txEl>
                                          </p:spTgt>
                                        </p:tgtEl>
                                        <p:attrNameLst>
                                          <p:attrName>fillcolor</p:attrName>
                                        </p:attrNameLst>
                                      </p:cBhvr>
                                      <p:to>
                                        <a:srgbClr val="FFFFFF"/>
                                      </p:to>
                                    </p:animClr>
                                    <p:set>
                                      <p:cBhvr>
                                        <p:cTn id="42" dur="500" fill="hold"/>
                                        <p:tgtEl>
                                          <p:spTgt spid="5">
                                            <p:txEl>
                                              <p:pRg st="8" end="8"/>
                                            </p:txEl>
                                          </p:spTgt>
                                        </p:tgtEl>
                                        <p:attrNameLst>
                                          <p:attrName>fill.type</p:attrName>
                                        </p:attrNameLst>
                                      </p:cBhvr>
                                      <p:to>
                                        <p:strVal val="solid"/>
                                      </p:to>
                                    </p:set>
                                    <p:set>
                                      <p:cBhvr>
                                        <p:cTn id="43" dur="500" fill="hold"/>
                                        <p:tgtEl>
                                          <p:spTgt spid="5">
                                            <p:txEl>
                                              <p:pRg st="8" end="8"/>
                                            </p:txEl>
                                          </p:spTgt>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9" presetClass="emph" presetSubtype="0" fill="hold" nodeType="clickEffect">
                                  <p:stCondLst>
                                    <p:cond delay="0"/>
                                  </p:stCondLst>
                                  <p:childTnLst>
                                    <p:animClr clrSpc="rgb" dir="cw">
                                      <p:cBhvr override="childStyle">
                                        <p:cTn id="47" dur="500" fill="hold"/>
                                        <p:tgtEl>
                                          <p:spTgt spid="5">
                                            <p:txEl>
                                              <p:pRg st="10" end="10"/>
                                            </p:txEl>
                                          </p:spTgt>
                                        </p:tgtEl>
                                        <p:attrNameLst>
                                          <p:attrName>style.color</p:attrName>
                                        </p:attrNameLst>
                                      </p:cBhvr>
                                      <p:to>
                                        <a:srgbClr val="FFFFFF"/>
                                      </p:to>
                                    </p:animClr>
                                    <p:animClr clrSpc="rgb" dir="cw">
                                      <p:cBhvr>
                                        <p:cTn id="48" dur="500" fill="hold"/>
                                        <p:tgtEl>
                                          <p:spTgt spid="5">
                                            <p:txEl>
                                              <p:pRg st="10" end="10"/>
                                            </p:txEl>
                                          </p:spTgt>
                                        </p:tgtEl>
                                        <p:attrNameLst>
                                          <p:attrName>fillcolor</p:attrName>
                                        </p:attrNameLst>
                                      </p:cBhvr>
                                      <p:to>
                                        <a:srgbClr val="FFFFFF"/>
                                      </p:to>
                                    </p:animClr>
                                    <p:set>
                                      <p:cBhvr>
                                        <p:cTn id="49" dur="500" fill="hold"/>
                                        <p:tgtEl>
                                          <p:spTgt spid="5">
                                            <p:txEl>
                                              <p:pRg st="10" end="10"/>
                                            </p:txEl>
                                          </p:spTgt>
                                        </p:tgtEl>
                                        <p:attrNameLst>
                                          <p:attrName>fill.type</p:attrName>
                                        </p:attrNameLst>
                                      </p:cBhvr>
                                      <p:to>
                                        <p:strVal val="solid"/>
                                      </p:to>
                                    </p:set>
                                    <p:set>
                                      <p:cBhvr>
                                        <p:cTn id="50" dur="500" fill="hold"/>
                                        <p:tgtEl>
                                          <p:spTgt spid="5">
                                            <p:txEl>
                                              <p:pRg st="10" end="1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229600" cy="576064"/>
          </a:xfrm>
        </p:spPr>
        <p:txBody>
          <a:bodyPr/>
          <a:lstStyle/>
          <a:p>
            <a:pPr algn="l"/>
            <a:r>
              <a:rPr lang="de-DE" sz="2800" b="1" dirty="0">
                <a:solidFill>
                  <a:schemeClr val="accent6"/>
                </a:solidFill>
                <a:latin typeface="Bodoni MT" panose="02070603080606020203" pitchFamily="18" charset="0"/>
              </a:rPr>
              <a:t>Göttingen University </a:t>
            </a:r>
            <a:r>
              <a:rPr lang="de-DE" sz="2800" b="1" dirty="0" smtClean="0">
                <a:solidFill>
                  <a:schemeClr val="accent6"/>
                </a:solidFill>
                <a:latin typeface="Bodoni MT" panose="02070603080606020203" pitchFamily="18" charset="0"/>
              </a:rPr>
              <a:t>Press &amp; Open Access</a:t>
            </a:r>
            <a:endParaRPr lang="de-DE" sz="2800" dirty="0">
              <a:solidFill>
                <a:schemeClr val="accent6"/>
              </a:solidFill>
              <a:latin typeface="Bodoni MT" panose="02070603080606020203" pitchFamily="18" charset="0"/>
            </a:endParaRPr>
          </a:p>
        </p:txBody>
      </p:sp>
      <p:sp>
        <p:nvSpPr>
          <p:cNvPr id="3" name="Inhaltsplatzhalter 2"/>
          <p:cNvSpPr>
            <a:spLocks noGrp="1"/>
          </p:cNvSpPr>
          <p:nvPr>
            <p:ph idx="1"/>
          </p:nvPr>
        </p:nvSpPr>
        <p:spPr/>
        <p:txBody>
          <a:bodyPr/>
          <a:lstStyle/>
          <a:p>
            <a:pPr>
              <a:lnSpc>
                <a:spcPct val="90000"/>
              </a:lnSpc>
            </a:pP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Part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of</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the</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university‘s</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Open Access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service</a:t>
            </a:r>
            <a:r>
              <a:rPr lang="de-DE" altLang="de-DE" sz="24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400" dirty="0" err="1">
                <a:solidFill>
                  <a:schemeClr val="tx1">
                    <a:lumMod val="50000"/>
                  </a:schemeClr>
                </a:solidFill>
                <a:latin typeface="Garamond" panose="02020404030301010803" pitchFamily="18" charset="0"/>
                <a:ea typeface="Calibri" pitchFamily="34" charset="0"/>
                <a:cs typeface="Calibri" pitchFamily="34" charset="0"/>
              </a:rPr>
              <a:t>portfolio</a:t>
            </a:r>
            <a:endParaRPr lang="de-DE" altLang="de-DE" sz="2400" dirty="0">
              <a:solidFill>
                <a:schemeClr val="tx1">
                  <a:lumMod val="50000"/>
                </a:schemeClr>
              </a:solidFill>
              <a:latin typeface="Garamond" panose="02020404030301010803" pitchFamily="18" charset="0"/>
              <a:ea typeface="Calibri" pitchFamily="34" charset="0"/>
              <a:cs typeface="Calibri" pitchFamily="34" charset="0"/>
            </a:endParaRPr>
          </a:p>
          <a:p>
            <a:pPr lvl="1">
              <a:lnSpc>
                <a:spcPct val="90000"/>
              </a:lnSpc>
            </a:pPr>
            <a:r>
              <a:rPr lang="de-DE" altLang="de-DE" sz="2200" dirty="0">
                <a:solidFill>
                  <a:schemeClr val="tx1">
                    <a:lumMod val="50000"/>
                  </a:schemeClr>
                </a:solidFill>
                <a:latin typeface="Garamond" panose="02020404030301010803" pitchFamily="18" charset="0"/>
                <a:ea typeface="Calibri" pitchFamily="34" charset="0"/>
                <a:cs typeface="Calibri" pitchFamily="34" charset="0"/>
              </a:rPr>
              <a:t>Open Access </a:t>
            </a:r>
            <a:r>
              <a:rPr lang="de-DE" altLang="de-DE" sz="2200" dirty="0" err="1">
                <a:solidFill>
                  <a:schemeClr val="tx1">
                    <a:lumMod val="50000"/>
                  </a:schemeClr>
                </a:solidFill>
                <a:latin typeface="Garamond" panose="02020404030301010803" pitchFamily="18" charset="0"/>
                <a:ea typeface="Calibri" pitchFamily="34" charset="0"/>
                <a:cs typeface="Calibri" pitchFamily="34" charset="0"/>
              </a:rPr>
              <a:t>mandatory</a:t>
            </a:r>
            <a:r>
              <a:rPr lang="de-DE" altLang="de-DE" sz="22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200" dirty="0" err="1">
                <a:solidFill>
                  <a:schemeClr val="tx1">
                    <a:lumMod val="50000"/>
                  </a:schemeClr>
                </a:solidFill>
                <a:latin typeface="Garamond" panose="02020404030301010803" pitchFamily="18" charset="0"/>
                <a:ea typeface="Calibri" pitchFamily="34" charset="0"/>
                <a:cs typeface="Calibri" pitchFamily="34" charset="0"/>
              </a:rPr>
              <a:t>for</a:t>
            </a:r>
            <a:r>
              <a:rPr lang="de-DE" altLang="de-DE" sz="22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200" dirty="0" err="1">
                <a:solidFill>
                  <a:schemeClr val="tx1">
                    <a:lumMod val="50000"/>
                  </a:schemeClr>
                </a:solidFill>
                <a:latin typeface="Garamond" panose="02020404030301010803" pitchFamily="18" charset="0"/>
                <a:ea typeface="Calibri" pitchFamily="34" charset="0"/>
                <a:cs typeface="Calibri" pitchFamily="34" charset="0"/>
              </a:rPr>
              <a:t>authors</a:t>
            </a:r>
            <a:r>
              <a:rPr lang="de-DE" altLang="de-DE" sz="22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200" dirty="0" err="1">
                <a:solidFill>
                  <a:schemeClr val="tx1">
                    <a:lumMod val="50000"/>
                  </a:schemeClr>
                </a:solidFill>
                <a:latin typeface="Garamond" panose="02020404030301010803" pitchFamily="18" charset="0"/>
                <a:ea typeface="Calibri" pitchFamily="34" charset="0"/>
                <a:cs typeface="Calibri" pitchFamily="34" charset="0"/>
              </a:rPr>
              <a:t>and</a:t>
            </a:r>
            <a:r>
              <a:rPr lang="de-DE" altLang="de-DE" sz="2200" dirty="0">
                <a:solidFill>
                  <a:schemeClr val="tx1">
                    <a:lumMod val="50000"/>
                  </a:schemeClr>
                </a:solidFill>
                <a:latin typeface="Garamond" panose="02020404030301010803" pitchFamily="18" charset="0"/>
                <a:ea typeface="Calibri" pitchFamily="34" charset="0"/>
                <a:cs typeface="Calibri" pitchFamily="34" charset="0"/>
              </a:rPr>
              <a:t> </a:t>
            </a:r>
            <a:r>
              <a:rPr lang="de-DE" altLang="de-DE" sz="2200" dirty="0" err="1">
                <a:solidFill>
                  <a:schemeClr val="tx1">
                    <a:lumMod val="50000"/>
                  </a:schemeClr>
                </a:solidFill>
                <a:latin typeface="Garamond" panose="02020404030301010803" pitchFamily="18" charset="0"/>
                <a:ea typeface="Calibri" pitchFamily="34" charset="0"/>
                <a:cs typeface="Calibri" pitchFamily="34" charset="0"/>
              </a:rPr>
              <a:t>editors</a:t>
            </a:r>
            <a:r>
              <a:rPr lang="de-DE" altLang="de-DE" sz="2200" dirty="0">
                <a:solidFill>
                  <a:schemeClr val="tx1">
                    <a:lumMod val="50000"/>
                  </a:schemeClr>
                </a:solidFill>
                <a:latin typeface="Garamond" panose="02020404030301010803" pitchFamily="18" charset="0"/>
                <a:ea typeface="Calibri" pitchFamily="34" charset="0"/>
                <a:cs typeface="Calibri" pitchFamily="34" charset="0"/>
              </a:rPr>
              <a:t> (cc-</a:t>
            </a:r>
            <a:r>
              <a:rPr lang="de-DE" altLang="de-DE" sz="2200" dirty="0" err="1">
                <a:solidFill>
                  <a:schemeClr val="tx1">
                    <a:lumMod val="50000"/>
                  </a:schemeClr>
                </a:solidFill>
                <a:latin typeface="Garamond" panose="02020404030301010803" pitchFamily="18" charset="0"/>
                <a:ea typeface="Calibri" pitchFamily="34" charset="0"/>
                <a:cs typeface="Calibri" pitchFamily="34" charset="0"/>
              </a:rPr>
              <a:t>by</a:t>
            </a:r>
            <a:r>
              <a:rPr lang="de-DE" altLang="de-DE" sz="2200" dirty="0">
                <a:solidFill>
                  <a:schemeClr val="tx1">
                    <a:lumMod val="50000"/>
                  </a:schemeClr>
                </a:solidFill>
                <a:latin typeface="Garamond" panose="02020404030301010803" pitchFamily="18" charset="0"/>
                <a:ea typeface="Calibri" pitchFamily="34" charset="0"/>
                <a:cs typeface="Calibri" pitchFamily="34" charset="0"/>
              </a:rPr>
              <a:t>-</a:t>
            </a:r>
            <a:r>
              <a:rPr lang="de-DE" altLang="de-DE" sz="2200" dirty="0" err="1">
                <a:solidFill>
                  <a:schemeClr val="tx1">
                    <a:lumMod val="50000"/>
                  </a:schemeClr>
                </a:solidFill>
                <a:latin typeface="Garamond" panose="02020404030301010803" pitchFamily="18" charset="0"/>
                <a:ea typeface="Calibri" pitchFamily="34" charset="0"/>
                <a:cs typeface="Calibri" pitchFamily="34" charset="0"/>
              </a:rPr>
              <a:t>sa</a:t>
            </a:r>
            <a:r>
              <a:rPr lang="de-DE" altLang="de-DE" sz="2200" dirty="0">
                <a:solidFill>
                  <a:schemeClr val="tx1">
                    <a:lumMod val="50000"/>
                  </a:schemeClr>
                </a:solidFill>
                <a:latin typeface="Garamond" panose="02020404030301010803" pitchFamily="18" charset="0"/>
                <a:ea typeface="Calibri" pitchFamily="34" charset="0"/>
                <a:cs typeface="Calibri" pitchFamily="34" charset="0"/>
              </a:rPr>
              <a:t> 4.0 </a:t>
            </a:r>
            <a:r>
              <a:rPr lang="de-DE" altLang="de-DE" sz="2200" dirty="0" err="1">
                <a:solidFill>
                  <a:schemeClr val="tx1">
                    <a:lumMod val="50000"/>
                  </a:schemeClr>
                </a:solidFill>
                <a:latin typeface="Garamond" panose="02020404030301010803" pitchFamily="18" charset="0"/>
                <a:ea typeface="Calibri" pitchFamily="34" charset="0"/>
                <a:cs typeface="Calibri" pitchFamily="34" charset="0"/>
              </a:rPr>
              <a:t>default</a:t>
            </a:r>
            <a:r>
              <a:rPr lang="de-DE" altLang="de-DE" sz="2200" dirty="0">
                <a:solidFill>
                  <a:schemeClr val="tx1">
                    <a:lumMod val="50000"/>
                  </a:schemeClr>
                </a:solidFill>
                <a:latin typeface="Garamond" panose="02020404030301010803" pitchFamily="18" charset="0"/>
                <a:ea typeface="Calibri" pitchFamily="34" charset="0"/>
                <a:cs typeface="Calibri" pitchFamily="34" charset="0"/>
              </a:rPr>
              <a:t>)</a:t>
            </a:r>
          </a:p>
          <a:p>
            <a:pPr>
              <a:lnSpc>
                <a:spcPct val="90000"/>
              </a:lnSpc>
            </a:pPr>
            <a:r>
              <a:rPr lang="de-DE" altLang="de-DE" sz="2400" dirty="0" smtClean="0">
                <a:solidFill>
                  <a:schemeClr val="tx1">
                    <a:lumMod val="50000"/>
                  </a:schemeClr>
                </a:solidFill>
                <a:latin typeface="Garamond" panose="02020404030301010803" pitchFamily="18" charset="0"/>
                <a:ea typeface="Calibri" pitchFamily="34" charset="0"/>
                <a:cs typeface="Calibri" pitchFamily="34" charset="0"/>
              </a:rPr>
              <a:t>Integration </a:t>
            </a:r>
            <a:r>
              <a:rPr lang="de-DE" altLang="de-DE" sz="2400" dirty="0" err="1" smtClean="0">
                <a:solidFill>
                  <a:schemeClr val="tx1">
                    <a:lumMod val="50000"/>
                  </a:schemeClr>
                </a:solidFill>
                <a:latin typeface="Garamond" panose="02020404030301010803" pitchFamily="18" charset="0"/>
                <a:ea typeface="Calibri" pitchFamily="34" charset="0"/>
                <a:cs typeface="Calibri" pitchFamily="34" charset="0"/>
              </a:rPr>
              <a:t>into</a:t>
            </a:r>
            <a:r>
              <a:rPr lang="de-DE" altLang="de-DE" sz="2400" dirty="0" smtClean="0">
                <a:solidFill>
                  <a:schemeClr val="tx1">
                    <a:lumMod val="50000"/>
                  </a:schemeClr>
                </a:solidFill>
                <a:latin typeface="Garamond" panose="02020404030301010803" pitchFamily="18" charset="0"/>
                <a:ea typeface="Calibri" pitchFamily="34" charset="0"/>
                <a:cs typeface="Calibri" pitchFamily="34" charset="0"/>
              </a:rPr>
              <a:t> OAPEN </a:t>
            </a:r>
            <a:r>
              <a:rPr lang="de-DE" altLang="de-DE" sz="2400" dirty="0" err="1" smtClean="0">
                <a:solidFill>
                  <a:schemeClr val="tx1">
                    <a:lumMod val="50000"/>
                  </a:schemeClr>
                </a:solidFill>
                <a:latin typeface="Garamond" panose="02020404030301010803" pitchFamily="18" charset="0"/>
                <a:ea typeface="Calibri" pitchFamily="34" charset="0"/>
                <a:cs typeface="Calibri" pitchFamily="34" charset="0"/>
              </a:rPr>
              <a:t>and</a:t>
            </a:r>
            <a:r>
              <a:rPr lang="de-DE" altLang="de-DE" sz="2400" dirty="0" smtClean="0">
                <a:solidFill>
                  <a:schemeClr val="tx1">
                    <a:lumMod val="50000"/>
                  </a:schemeClr>
                </a:solidFill>
                <a:latin typeface="Garamond" panose="02020404030301010803" pitchFamily="18" charset="0"/>
                <a:ea typeface="Calibri" pitchFamily="34" charset="0"/>
                <a:cs typeface="Calibri" pitchFamily="34" charset="0"/>
              </a:rPr>
              <a:t> DOAB</a:t>
            </a:r>
            <a:endParaRPr lang="de-DE" altLang="de-DE" sz="2400" dirty="0">
              <a:solidFill>
                <a:schemeClr val="tx1">
                  <a:lumMod val="50000"/>
                </a:schemeClr>
              </a:solidFill>
              <a:latin typeface="Garamond" panose="02020404030301010803" pitchFamily="18" charset="0"/>
              <a:ea typeface="Calibri" pitchFamily="34" charset="0"/>
              <a:cs typeface="Calibri" pitchFamily="34" charset="0"/>
            </a:endParaRPr>
          </a:p>
          <a:p>
            <a:r>
              <a:rPr lang="de-DE" sz="2400" dirty="0" err="1" smtClean="0">
                <a:solidFill>
                  <a:schemeClr val="tx1">
                    <a:lumMod val="50000"/>
                  </a:schemeClr>
                </a:solidFill>
                <a:latin typeface="Garamond" panose="02020404030301010803" pitchFamily="18" charset="0"/>
              </a:rPr>
              <a:t>Some</a:t>
            </a:r>
            <a:r>
              <a:rPr lang="de-DE" sz="2400" dirty="0" smtClean="0">
                <a:solidFill>
                  <a:schemeClr val="tx1">
                    <a:lumMod val="50000"/>
                  </a:schemeClr>
                </a:solidFill>
                <a:latin typeface="Garamond" panose="02020404030301010803" pitchFamily="18" charset="0"/>
              </a:rPr>
              <a:t> </a:t>
            </a:r>
            <a:r>
              <a:rPr lang="de-DE" sz="2400" dirty="0" err="1" smtClean="0">
                <a:solidFill>
                  <a:schemeClr val="tx1">
                    <a:lumMod val="50000"/>
                  </a:schemeClr>
                </a:solidFill>
                <a:latin typeface="Garamond" panose="02020404030301010803" pitchFamily="18" charset="0"/>
              </a:rPr>
              <a:t>publications</a:t>
            </a:r>
            <a:r>
              <a:rPr lang="de-DE" sz="2400" dirty="0" smtClean="0">
                <a:solidFill>
                  <a:schemeClr val="tx1">
                    <a:lumMod val="50000"/>
                  </a:schemeClr>
                </a:solidFill>
                <a:latin typeface="Garamond" panose="02020404030301010803" pitchFamily="18" charset="0"/>
              </a:rPr>
              <a:t> in </a:t>
            </a:r>
            <a:r>
              <a:rPr lang="de-DE" sz="2400" dirty="0" err="1" smtClean="0">
                <a:solidFill>
                  <a:schemeClr val="tx1">
                    <a:lumMod val="50000"/>
                  </a:schemeClr>
                </a:solidFill>
                <a:latin typeface="Garamond" panose="02020404030301010803" pitchFamily="18" charset="0"/>
              </a:rPr>
              <a:t>OpenEdition</a:t>
            </a:r>
            <a:endParaRPr lang="de-DE" altLang="de-DE" sz="2400" dirty="0" smtClean="0">
              <a:solidFill>
                <a:schemeClr val="tx1">
                  <a:lumMod val="50000"/>
                </a:schemeClr>
              </a:solidFill>
              <a:latin typeface="Garamond" panose="02020404030301010803" pitchFamily="18" charset="0"/>
              <a:ea typeface="Calibri" pitchFamily="34" charset="0"/>
              <a:cs typeface="Calibri" pitchFamily="34" charset="0"/>
            </a:endParaRPr>
          </a:p>
          <a:p>
            <a:pPr lvl="0">
              <a:lnSpc>
                <a:spcPct val="90000"/>
              </a:lnSpc>
            </a:pPr>
            <a:endParaRPr lang="de-DE" altLang="de-DE" sz="2400" dirty="0">
              <a:solidFill>
                <a:srgbClr val="808080"/>
              </a:solidFill>
              <a:latin typeface="Calibri" pitchFamily="34" charset="0"/>
              <a:ea typeface="Calibri" pitchFamily="34" charset="0"/>
              <a:cs typeface="Calibri" pitchFamily="34" charset="0"/>
            </a:endParaRPr>
          </a:p>
          <a:p>
            <a:pPr lvl="0">
              <a:lnSpc>
                <a:spcPct val="90000"/>
              </a:lnSpc>
            </a:pPr>
            <a:endParaRPr lang="de-DE" altLang="de-DE" sz="2400" dirty="0" smtClean="0">
              <a:solidFill>
                <a:srgbClr val="808080"/>
              </a:solidFill>
              <a:latin typeface="Calibri" pitchFamily="34" charset="0"/>
              <a:ea typeface="Calibri" pitchFamily="34" charset="0"/>
              <a:cs typeface="Calibri" pitchFamily="34" charset="0"/>
            </a:endParaRPr>
          </a:p>
          <a:p>
            <a:pPr lvl="0">
              <a:lnSpc>
                <a:spcPct val="90000"/>
              </a:lnSpc>
            </a:pPr>
            <a:endParaRPr lang="de-DE" altLang="de-DE" sz="2400" dirty="0">
              <a:solidFill>
                <a:srgbClr val="808080"/>
              </a:solidFill>
              <a:latin typeface="Calibri" pitchFamily="34" charset="0"/>
              <a:ea typeface="Calibri" pitchFamily="34" charset="0"/>
              <a:cs typeface="Calibri" pitchFamily="34" charset="0"/>
            </a:endParaRPr>
          </a:p>
          <a:p>
            <a:pPr lvl="0">
              <a:lnSpc>
                <a:spcPct val="90000"/>
              </a:lnSpc>
            </a:pPr>
            <a:endParaRPr lang="de-DE" altLang="de-DE" sz="2400" dirty="0" smtClean="0">
              <a:solidFill>
                <a:srgbClr val="808080"/>
              </a:solidFill>
              <a:latin typeface="Calibri" pitchFamily="34" charset="0"/>
              <a:ea typeface="Calibri" pitchFamily="34" charset="0"/>
              <a:cs typeface="Calibri" pitchFamily="34" charset="0"/>
            </a:endParaRPr>
          </a:p>
          <a:p>
            <a:pPr lvl="0">
              <a:lnSpc>
                <a:spcPct val="90000"/>
              </a:lnSpc>
            </a:pPr>
            <a:endParaRPr lang="de-DE" altLang="de-DE" sz="2400" dirty="0">
              <a:solidFill>
                <a:srgbClr val="808080"/>
              </a:solidFill>
              <a:latin typeface="Calibri" pitchFamily="34" charset="0"/>
              <a:ea typeface="Calibri" pitchFamily="34" charset="0"/>
              <a:cs typeface="Calibri"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663684"/>
            <a:ext cx="45608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40152" y="6058304"/>
            <a:ext cx="3009899"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http://www.oaspa.org/logos/Member.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00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4211960" y="5849565"/>
            <a:ext cx="1458557" cy="904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86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FFFF"/>
                                      </p:to>
                                    </p:animClr>
                                    <p:animClr clrSpc="rgb" dir="cw">
                                      <p:cBhvr>
                                        <p:cTn id="7" dur="500" fill="hold"/>
                                        <p:tgtEl>
                                          <p:spTgt spid="3">
                                            <p:txEl>
                                              <p:pRg st="0" end="0"/>
                                            </p:txEl>
                                          </p:spTgt>
                                        </p:tgtEl>
                                        <p:attrNameLst>
                                          <p:attrName>fillcolor</p:attrName>
                                        </p:attrNameLst>
                                      </p:cBhvr>
                                      <p:to>
                                        <a:srgbClr val="FFFFFF"/>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1" end="1"/>
                                            </p:txEl>
                                          </p:spTgt>
                                        </p:tgtEl>
                                        <p:attrNameLst>
                                          <p:attrName>style.color</p:attrName>
                                        </p:attrNameLst>
                                      </p:cBhvr>
                                      <p:to>
                                        <a:srgbClr val="FFFFFF"/>
                                      </p:to>
                                    </p:animClr>
                                    <p:animClr clrSpc="rgb" dir="cw">
                                      <p:cBhvr>
                                        <p:cTn id="12" dur="500" fill="hold"/>
                                        <p:tgtEl>
                                          <p:spTgt spid="3">
                                            <p:txEl>
                                              <p:pRg st="1" end="1"/>
                                            </p:txEl>
                                          </p:spTgt>
                                        </p:tgtEl>
                                        <p:attrNameLst>
                                          <p:attrName>fillcolor</p:attrName>
                                        </p:attrNameLst>
                                      </p:cBhvr>
                                      <p:to>
                                        <a:srgbClr val="FFFFFF"/>
                                      </p:to>
                                    </p:animClr>
                                    <p:set>
                                      <p:cBhvr>
                                        <p:cTn id="13" dur="500" fill="hold"/>
                                        <p:tgtEl>
                                          <p:spTgt spid="3">
                                            <p:txEl>
                                              <p:pRg st="1" end="1"/>
                                            </p:txEl>
                                          </p:spTgt>
                                        </p:tgtEl>
                                        <p:attrNameLst>
                                          <p:attrName>fill.type</p:attrName>
                                        </p:attrNameLst>
                                      </p:cBhvr>
                                      <p:to>
                                        <p:strVal val="solid"/>
                                      </p:to>
                                    </p:set>
                                    <p:set>
                                      <p:cBhvr>
                                        <p:cTn id="14" dur="500" fill="hold"/>
                                        <p:tgtEl>
                                          <p:spTgt spid="3">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nodeType="clickEffect">
                                  <p:stCondLst>
                                    <p:cond delay="0"/>
                                  </p:stCondLst>
                                  <p:childTnLst>
                                    <p:animClr clrSpc="rgb" dir="cw">
                                      <p:cBhvr override="childStyle">
                                        <p:cTn id="18" dur="500" fill="hold"/>
                                        <p:tgtEl>
                                          <p:spTgt spid="3">
                                            <p:txEl>
                                              <p:pRg st="2" end="2"/>
                                            </p:txEl>
                                          </p:spTgt>
                                        </p:tgtEl>
                                        <p:attrNameLst>
                                          <p:attrName>style.color</p:attrName>
                                        </p:attrNameLst>
                                      </p:cBhvr>
                                      <p:to>
                                        <a:srgbClr val="FFFFFF"/>
                                      </p:to>
                                    </p:animClr>
                                    <p:animClr clrSpc="rgb" dir="cw">
                                      <p:cBhvr>
                                        <p:cTn id="19" dur="500" fill="hold"/>
                                        <p:tgtEl>
                                          <p:spTgt spid="3">
                                            <p:txEl>
                                              <p:pRg st="2" end="2"/>
                                            </p:txEl>
                                          </p:spTgt>
                                        </p:tgtEl>
                                        <p:attrNameLst>
                                          <p:attrName>fillcolor</p:attrName>
                                        </p:attrNameLst>
                                      </p:cBhvr>
                                      <p:to>
                                        <a:srgbClr val="FFFFFF"/>
                                      </p:to>
                                    </p:animClr>
                                    <p:set>
                                      <p:cBhvr>
                                        <p:cTn id="20" dur="500" fill="hold"/>
                                        <p:tgtEl>
                                          <p:spTgt spid="3">
                                            <p:txEl>
                                              <p:pRg st="2" end="2"/>
                                            </p:txEl>
                                          </p:spTgt>
                                        </p:tgtEl>
                                        <p:attrNameLst>
                                          <p:attrName>fill.type</p:attrName>
                                        </p:attrNameLst>
                                      </p:cBhvr>
                                      <p:to>
                                        <p:strVal val="solid"/>
                                      </p:to>
                                    </p:set>
                                    <p:set>
                                      <p:cBhvr>
                                        <p:cTn id="21" dur="500" fill="hold"/>
                                        <p:tgtEl>
                                          <p:spTgt spid="3">
                                            <p:txEl>
                                              <p:pRg st="2" end="2"/>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3">
                                            <p:txEl>
                                              <p:pRg st="3" end="3"/>
                                            </p:txEl>
                                          </p:spTgt>
                                        </p:tgtEl>
                                        <p:attrNameLst>
                                          <p:attrName>style.color</p:attrName>
                                        </p:attrNameLst>
                                      </p:cBhvr>
                                      <p:to>
                                        <a:srgbClr val="FFFFFF"/>
                                      </p:to>
                                    </p:animClr>
                                    <p:animClr clrSpc="rgb" dir="cw">
                                      <p:cBhvr>
                                        <p:cTn id="26" dur="500" fill="hold"/>
                                        <p:tgtEl>
                                          <p:spTgt spid="3">
                                            <p:txEl>
                                              <p:pRg st="3" end="3"/>
                                            </p:txEl>
                                          </p:spTgt>
                                        </p:tgtEl>
                                        <p:attrNameLst>
                                          <p:attrName>fillcolor</p:attrName>
                                        </p:attrNameLst>
                                      </p:cBhvr>
                                      <p:to>
                                        <a:srgbClr val="FFFFFF"/>
                                      </p:to>
                                    </p:animClr>
                                    <p:set>
                                      <p:cBhvr>
                                        <p:cTn id="27" dur="500" fill="hold"/>
                                        <p:tgtEl>
                                          <p:spTgt spid="3">
                                            <p:txEl>
                                              <p:pRg st="3" end="3"/>
                                            </p:txEl>
                                          </p:spTgt>
                                        </p:tgtEl>
                                        <p:attrNameLst>
                                          <p:attrName>fill.type</p:attrName>
                                        </p:attrNameLst>
                                      </p:cBhvr>
                                      <p:to>
                                        <p:strVal val="solid"/>
                                      </p:to>
                                    </p:set>
                                    <p:set>
                                      <p:cBhvr>
                                        <p:cTn id="28"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229600" cy="576064"/>
          </a:xfrm>
        </p:spPr>
        <p:txBody>
          <a:bodyPr/>
          <a:lstStyle/>
          <a:p>
            <a:pPr algn="l"/>
            <a:endParaRPr lang="de-DE" sz="2800" dirty="0">
              <a:solidFill>
                <a:schemeClr val="accent6"/>
              </a:solidFill>
              <a:latin typeface="Bodoni MT" panose="02070603080606020203" pitchFamily="18" charset="0"/>
            </a:endParaRPr>
          </a:p>
        </p:txBody>
      </p:sp>
      <p:sp>
        <p:nvSpPr>
          <p:cNvPr id="3" name="Inhaltsplatzhalter 2"/>
          <p:cNvSpPr>
            <a:spLocks noGrp="1"/>
          </p:cNvSpPr>
          <p:nvPr>
            <p:ph idx="1"/>
          </p:nvPr>
        </p:nvSpPr>
        <p:spPr/>
        <p:txBody>
          <a:bodyPr/>
          <a:lstStyle/>
          <a:p>
            <a:pPr lvl="0">
              <a:lnSpc>
                <a:spcPct val="90000"/>
              </a:lnSpc>
            </a:pPr>
            <a:endParaRPr lang="de-DE" altLang="de-DE" sz="2400" dirty="0">
              <a:solidFill>
                <a:srgbClr val="808080"/>
              </a:solidFill>
              <a:latin typeface="Calibri" pitchFamily="34" charset="0"/>
              <a:ea typeface="Calibri" pitchFamily="34" charset="0"/>
              <a:cs typeface="Calibri" pitchFamily="34" charset="0"/>
            </a:endParaRPr>
          </a:p>
          <a:p>
            <a:pPr lvl="0">
              <a:lnSpc>
                <a:spcPct val="90000"/>
              </a:lnSpc>
            </a:pPr>
            <a:endParaRPr lang="de-DE" altLang="de-DE" sz="2400" dirty="0" smtClean="0">
              <a:solidFill>
                <a:srgbClr val="808080"/>
              </a:solidFill>
              <a:latin typeface="Calibri" pitchFamily="34" charset="0"/>
              <a:ea typeface="Calibri" pitchFamily="34" charset="0"/>
              <a:cs typeface="Calibri" pitchFamily="34" charset="0"/>
            </a:endParaRPr>
          </a:p>
          <a:p>
            <a:pPr lvl="0">
              <a:lnSpc>
                <a:spcPct val="90000"/>
              </a:lnSpc>
            </a:pPr>
            <a:endParaRPr lang="de-DE" altLang="de-DE" sz="2400" dirty="0">
              <a:solidFill>
                <a:srgbClr val="808080"/>
              </a:solidFill>
              <a:latin typeface="Calibri" pitchFamily="34" charset="0"/>
              <a:ea typeface="Calibri" pitchFamily="34" charset="0"/>
              <a:cs typeface="Calibri" pitchFamily="34" charset="0"/>
            </a:endParaRPr>
          </a:p>
          <a:p>
            <a:pPr lvl="0">
              <a:lnSpc>
                <a:spcPct val="90000"/>
              </a:lnSpc>
            </a:pPr>
            <a:endParaRPr lang="de-DE" altLang="de-DE" sz="2400" dirty="0" smtClean="0">
              <a:solidFill>
                <a:srgbClr val="808080"/>
              </a:solidFill>
              <a:latin typeface="Calibri" pitchFamily="34" charset="0"/>
              <a:ea typeface="Calibri" pitchFamily="34" charset="0"/>
              <a:cs typeface="Calibri" pitchFamily="34" charset="0"/>
            </a:endParaRPr>
          </a:p>
          <a:p>
            <a:pPr lvl="0">
              <a:lnSpc>
                <a:spcPct val="90000"/>
              </a:lnSpc>
            </a:pPr>
            <a:endParaRPr lang="de-DE" altLang="de-DE" sz="2400" dirty="0">
              <a:solidFill>
                <a:srgbClr val="808080"/>
              </a:solidFill>
              <a:latin typeface="Calibri" pitchFamily="34" charset="0"/>
              <a:ea typeface="Calibri"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281" y="13995"/>
            <a:ext cx="8211719" cy="575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062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8" y="0"/>
            <a:ext cx="7319357" cy="6789420"/>
          </a:xfr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106" y="274637"/>
            <a:ext cx="5975812" cy="5146617"/>
          </a:xfrm>
          <a:prstGeom prst="rect">
            <a:avLst/>
          </a:prstGeom>
        </p:spPr>
      </p:pic>
    </p:spTree>
    <p:extLst>
      <p:ext uri="{BB962C8B-B14F-4D97-AF65-F5344CB8AC3E}">
        <p14:creationId xmlns:p14="http://schemas.microsoft.com/office/powerpoint/2010/main" val="217126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106424"/>
            <a:ext cx="7735824" cy="4645152"/>
          </a:xfrm>
        </p:spPr>
      </p:pic>
    </p:spTree>
    <p:extLst>
      <p:ext uri="{BB962C8B-B14F-4D97-AF65-F5344CB8AC3E}">
        <p14:creationId xmlns:p14="http://schemas.microsoft.com/office/powerpoint/2010/main" val="2139876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8" y="0"/>
            <a:ext cx="7319357" cy="6789420"/>
          </a:xfr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1686967"/>
            <a:ext cx="5115445" cy="5149735"/>
          </a:xfrm>
          <a:prstGeom prst="rect">
            <a:avLst/>
          </a:prstGeom>
        </p:spPr>
      </p:pic>
    </p:spTree>
    <p:extLst>
      <p:ext uri="{BB962C8B-B14F-4D97-AF65-F5344CB8AC3E}">
        <p14:creationId xmlns:p14="http://schemas.microsoft.com/office/powerpoint/2010/main" val="17488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5" name="Bild 3" descr="https://lh3.googleusercontent.com/Pg5nX40RbywKv4gc5tsSnYY59e5X8ezoWShqDCEyK5HYP2KaoX2KsIHih4gWuY9AHEXRkwxJ4ddC1iWMEmoNw2l06iwirn95NA-Ss9jukN8M69bvYSWBoke4gMsO7ixD-zHGD4iU"/>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1118" y="476672"/>
            <a:ext cx="7707630" cy="5596128"/>
          </a:xfrm>
          <a:prstGeom prst="rect">
            <a:avLst/>
          </a:prstGeom>
          <a:noFill/>
          <a:ln>
            <a:noFill/>
          </a:ln>
        </p:spPr>
      </p:pic>
    </p:spTree>
    <p:extLst>
      <p:ext uri="{BB962C8B-B14F-4D97-AF65-F5344CB8AC3E}">
        <p14:creationId xmlns:p14="http://schemas.microsoft.com/office/powerpoint/2010/main" val="3882967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Benutzerdefiniert 16">
      <a:dk1>
        <a:srgbClr val="FFFFFF"/>
      </a:dk1>
      <a:lt1>
        <a:srgbClr val="112845"/>
      </a:lt1>
      <a:dk2>
        <a:srgbClr val="F79646"/>
      </a:dk2>
      <a:lt2>
        <a:srgbClr val="112845"/>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1987</Words>
  <Application>Microsoft Office PowerPoint</Application>
  <PresentationFormat>Bildschirmpräsentation (4:3)</PresentationFormat>
  <Paragraphs>126</Paragraphs>
  <Slides>23</Slides>
  <Notes>13</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Larissa</vt:lpstr>
      <vt:lpstr>   Festina lente    Developments and Mission of a    University Press in the Context of an   Infrastructural Project   Dr. Andrea Bertino (SUB Göttingen)    2nd AEUP Conference: (Re-)Shaping University Presses and Institutional Publishing   Brno, Czech Republic, 13-14 June 2019</vt:lpstr>
      <vt:lpstr>PowerPoint-Präsentation</vt:lpstr>
      <vt:lpstr>PowerPoint-Präsentation</vt:lpstr>
      <vt:lpstr>Göttingen University Press &amp; Open Access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University Presses and infrastructural Projects        General Thesis</vt:lpstr>
      <vt:lpstr>Why and how University Presses can take care of Bibliodiversity</vt:lpstr>
      <vt:lpstr>University Presses as glocal Actors in the transition to the OA Monograph</vt:lpstr>
      <vt:lpstr>  University Presses as Project Partners:   Conditions for a successful participation </vt:lpstr>
      <vt:lpstr>University Presses as Project Partners:      Challenges and Difficulties</vt:lpstr>
      <vt:lpstr>University Presses as Project Partner:       Possible Solutions</vt:lpstr>
      <vt:lpstr>PowerPoint-Präsentation</vt:lpstr>
    </vt:vector>
  </TitlesOfParts>
  <Company>SUB Goettingen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Festina lente  Developments and Mission of a University Press in the context of an infrastructural project  Dr. Andrea Bertino (SUB Göttingen) 2nd AEUP Conference (Re-)Shaping University Presses and Institutional Publishing. Brno, Czech Republic, 13-14 June 2019</dc:title>
  <dc:creator>Andrea Bertino</dc:creator>
  <cp:lastModifiedBy>Andrea Bertino</cp:lastModifiedBy>
  <cp:revision>78</cp:revision>
  <dcterms:created xsi:type="dcterms:W3CDTF">2019-06-07T20:36:40Z</dcterms:created>
  <dcterms:modified xsi:type="dcterms:W3CDTF">2019-07-17T13:28:36Z</dcterms:modified>
</cp:coreProperties>
</file>